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302" r:id="rId4"/>
    <p:sldId id="259" r:id="rId5"/>
    <p:sldId id="276" r:id="rId6"/>
    <p:sldId id="278" r:id="rId7"/>
    <p:sldId id="303" r:id="rId8"/>
    <p:sldId id="279" r:id="rId9"/>
    <p:sldId id="262" r:id="rId10"/>
    <p:sldId id="263" r:id="rId11"/>
    <p:sldId id="264" r:id="rId12"/>
    <p:sldId id="265" r:id="rId13"/>
    <p:sldId id="266" r:id="rId14"/>
    <p:sldId id="267" r:id="rId15"/>
    <p:sldId id="268" r:id="rId16"/>
    <p:sldId id="269" r:id="rId17"/>
    <p:sldId id="280" r:id="rId18"/>
    <p:sldId id="304" r:id="rId19"/>
    <p:sldId id="270" r:id="rId20"/>
    <p:sldId id="310" r:id="rId21"/>
    <p:sldId id="305" r:id="rId22"/>
    <p:sldId id="271" r:id="rId23"/>
    <p:sldId id="272" r:id="rId24"/>
    <p:sldId id="281" r:id="rId25"/>
    <p:sldId id="282" r:id="rId26"/>
    <p:sldId id="283" r:id="rId27"/>
    <p:sldId id="284" r:id="rId28"/>
    <p:sldId id="285" r:id="rId29"/>
    <p:sldId id="286" r:id="rId30"/>
    <p:sldId id="287" r:id="rId31"/>
    <p:sldId id="288" r:id="rId32"/>
    <p:sldId id="314" r:id="rId33"/>
    <p:sldId id="289" r:id="rId34"/>
    <p:sldId id="290" r:id="rId35"/>
    <p:sldId id="291" r:id="rId36"/>
    <p:sldId id="292" r:id="rId37"/>
    <p:sldId id="293" r:id="rId38"/>
    <p:sldId id="294" r:id="rId39"/>
    <p:sldId id="295" r:id="rId40"/>
    <p:sldId id="296" r:id="rId41"/>
    <p:sldId id="297" r:id="rId42"/>
    <p:sldId id="300" r:id="rId43"/>
    <p:sldId id="311" r:id="rId44"/>
    <p:sldId id="307" r:id="rId45"/>
    <p:sldId id="298" r:id="rId46"/>
    <p:sldId id="313" r:id="rId47"/>
    <p:sldId id="299" r:id="rId4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5" userDrawn="1">
          <p15:clr>
            <a:srgbClr val="A4A3A4"/>
          </p15:clr>
        </p15:guide>
        <p15:guide id="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A530"/>
    <a:srgbClr val="61D6FF"/>
    <a:srgbClr val="CA84C2"/>
    <a:srgbClr val="C373B9"/>
    <a:srgbClr val="B759AC"/>
    <a:srgbClr val="593DB1"/>
    <a:srgbClr val="643AA8"/>
    <a:srgbClr val="713DA5"/>
    <a:srgbClr val="8D3BA7"/>
    <a:srgbClr val="1111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94660"/>
  </p:normalViewPr>
  <p:slideViewPr>
    <p:cSldViewPr snapToGrid="0" showGuides="1">
      <p:cViewPr varScale="1">
        <p:scale>
          <a:sx n="82" d="100"/>
          <a:sy n="82" d="100"/>
        </p:scale>
        <p:origin x="662" y="58"/>
      </p:cViewPr>
      <p:guideLst>
        <p:guide orient="horz" pos="4315"/>
        <p:guide/>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23B3D9-4B1B-4D25-87C8-A802AFF2E605}"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fr-FR"/>
        </a:p>
      </dgm:t>
    </dgm:pt>
    <dgm:pt modelId="{490B4EB7-0336-44C2-87D6-F3FEC7803BD7}">
      <dgm:prSet phldrT="[Texte]" custT="1"/>
      <dgm:spPr>
        <a:solidFill>
          <a:srgbClr val="61D6FF"/>
        </a:solidFill>
      </dgm:spPr>
      <dgm:t>
        <a:bodyPr/>
        <a:lstStyle/>
        <a:p>
          <a:r>
            <a:rPr lang="fr-FR" sz="1800" b="1" dirty="0">
              <a:solidFill>
                <a:schemeClr val="tx1"/>
              </a:solidFill>
            </a:rPr>
            <a:t>Routes</a:t>
          </a:r>
        </a:p>
      </dgm:t>
    </dgm:pt>
    <dgm:pt modelId="{A878B241-C9B1-4891-8BA8-D5E67C963E6F}" type="parTrans" cxnId="{6BB5B41D-CC1B-4A30-A831-1375A2C5A771}">
      <dgm:prSet/>
      <dgm:spPr/>
      <dgm:t>
        <a:bodyPr/>
        <a:lstStyle/>
        <a:p>
          <a:endParaRPr lang="fr-FR"/>
        </a:p>
      </dgm:t>
    </dgm:pt>
    <dgm:pt modelId="{8094513B-20A0-40FF-B302-0BA4892EA1E5}" type="sibTrans" cxnId="{6BB5B41D-CC1B-4A30-A831-1375A2C5A771}">
      <dgm:prSet/>
      <dgm:spPr/>
      <dgm:t>
        <a:bodyPr/>
        <a:lstStyle/>
        <a:p>
          <a:endParaRPr lang="fr-FR"/>
        </a:p>
      </dgm:t>
    </dgm:pt>
    <dgm:pt modelId="{CD020679-8D4C-412E-8F99-7788EC7A6AC2}">
      <dgm:prSet phldrT="[Texte]"/>
      <dgm:spPr/>
      <dgm:t>
        <a:bodyPr/>
        <a:lstStyle/>
        <a:p>
          <a:endParaRPr lang="fr-FR" dirty="0"/>
        </a:p>
        <a:p>
          <a:r>
            <a:rPr lang="fr-FR" dirty="0"/>
            <a:t>Sélection des variables</a:t>
          </a:r>
        </a:p>
        <a:p>
          <a:endParaRPr lang="fr-FR" dirty="0"/>
        </a:p>
      </dgm:t>
    </dgm:pt>
    <dgm:pt modelId="{147D3E72-137A-41C5-82E2-72E33DE30871}" type="parTrans" cxnId="{B9A9BD43-D9CF-41A1-9268-5651D49B116D}">
      <dgm:prSet/>
      <dgm:spPr/>
      <dgm:t>
        <a:bodyPr/>
        <a:lstStyle/>
        <a:p>
          <a:endParaRPr lang="fr-FR"/>
        </a:p>
      </dgm:t>
    </dgm:pt>
    <dgm:pt modelId="{636CCC2B-AB43-473D-9708-E864A319C9A5}" type="sibTrans" cxnId="{B9A9BD43-D9CF-41A1-9268-5651D49B116D}">
      <dgm:prSet/>
      <dgm:spPr/>
      <dgm:t>
        <a:bodyPr/>
        <a:lstStyle/>
        <a:p>
          <a:endParaRPr lang="fr-FR"/>
        </a:p>
      </dgm:t>
    </dgm:pt>
    <dgm:pt modelId="{3FCCBEC7-5D1F-45C4-BB6F-6EF08A781F44}">
      <dgm:prSet phldrT="[Texte]"/>
      <dgm:spPr/>
      <dgm:t>
        <a:bodyPr/>
        <a:lstStyle/>
        <a:p>
          <a:r>
            <a:rPr lang="fr-FR" dirty="0"/>
            <a:t>Fusion année par année</a:t>
          </a:r>
        </a:p>
      </dgm:t>
    </dgm:pt>
    <dgm:pt modelId="{212E3EEA-E426-4A0D-BE40-08027DA5BB26}" type="parTrans" cxnId="{B636E5B9-E0AB-4735-BAAA-B1211ACCFAC6}">
      <dgm:prSet/>
      <dgm:spPr/>
      <dgm:t>
        <a:bodyPr/>
        <a:lstStyle/>
        <a:p>
          <a:endParaRPr lang="fr-FR"/>
        </a:p>
      </dgm:t>
    </dgm:pt>
    <dgm:pt modelId="{1CDEC635-73E4-4518-A730-CD8A6ABAEBD3}" type="sibTrans" cxnId="{B636E5B9-E0AB-4735-BAAA-B1211ACCFAC6}">
      <dgm:prSet/>
      <dgm:spPr/>
      <dgm:t>
        <a:bodyPr/>
        <a:lstStyle/>
        <a:p>
          <a:endParaRPr lang="fr-FR"/>
        </a:p>
      </dgm:t>
    </dgm:pt>
    <dgm:pt modelId="{925E3D47-6D07-4A50-B34F-5EB8016DA49B}">
      <dgm:prSet phldrT="[Texte]"/>
      <dgm:spPr>
        <a:solidFill>
          <a:srgbClr val="61D6FF"/>
        </a:solidFill>
      </dgm:spPr>
      <dgm:t>
        <a:bodyPr anchor="t"/>
        <a:lstStyle/>
        <a:p>
          <a:pPr algn="ctr"/>
          <a:r>
            <a:rPr lang="fr-FR" dirty="0">
              <a:solidFill>
                <a:schemeClr val="tx1"/>
              </a:solidFill>
            </a:rPr>
            <a:t>…</a:t>
          </a:r>
        </a:p>
      </dgm:t>
    </dgm:pt>
    <dgm:pt modelId="{28E71EEB-B7AF-4B32-A6C8-5E27B9F09E27}" type="parTrans" cxnId="{8585AF7A-C84D-43AF-8B5D-12D59FAB87F1}">
      <dgm:prSet/>
      <dgm:spPr/>
      <dgm:t>
        <a:bodyPr/>
        <a:lstStyle/>
        <a:p>
          <a:endParaRPr lang="fr-FR"/>
        </a:p>
      </dgm:t>
    </dgm:pt>
    <dgm:pt modelId="{3A0099B6-6E96-43E8-873A-88F50CE899F4}" type="sibTrans" cxnId="{8585AF7A-C84D-43AF-8B5D-12D59FAB87F1}">
      <dgm:prSet/>
      <dgm:spPr/>
      <dgm:t>
        <a:bodyPr/>
        <a:lstStyle/>
        <a:p>
          <a:endParaRPr lang="fr-FR"/>
        </a:p>
      </dgm:t>
    </dgm:pt>
    <dgm:pt modelId="{8475602B-060D-47B2-964B-4A6E763B855F}">
      <dgm:prSet phldrT="[Texte]"/>
      <dgm:spPr/>
      <dgm:t>
        <a:bodyPr/>
        <a:lstStyle/>
        <a:p>
          <a:r>
            <a:rPr lang="fr-FR" dirty="0"/>
            <a:t>…</a:t>
          </a:r>
        </a:p>
      </dgm:t>
    </dgm:pt>
    <dgm:pt modelId="{FC0A6789-D43A-4707-A717-6915D9DEAECE}" type="parTrans" cxnId="{FF669671-9284-42C4-B00E-95AA7FB5AC71}">
      <dgm:prSet/>
      <dgm:spPr/>
      <dgm:t>
        <a:bodyPr/>
        <a:lstStyle/>
        <a:p>
          <a:endParaRPr lang="fr-FR"/>
        </a:p>
      </dgm:t>
    </dgm:pt>
    <dgm:pt modelId="{5B48F0EF-0DDF-4975-84F5-F8956FE97D07}" type="sibTrans" cxnId="{FF669671-9284-42C4-B00E-95AA7FB5AC71}">
      <dgm:prSet/>
      <dgm:spPr/>
      <dgm:t>
        <a:bodyPr/>
        <a:lstStyle/>
        <a:p>
          <a:endParaRPr lang="fr-FR"/>
        </a:p>
      </dgm:t>
    </dgm:pt>
    <dgm:pt modelId="{3A431A17-AFC5-42A3-930D-9B930BA056E9}">
      <dgm:prSet phldrT="[Texte]"/>
      <dgm:spPr/>
      <dgm:t>
        <a:bodyPr/>
        <a:lstStyle/>
        <a:p>
          <a:r>
            <a:rPr lang="fr-FR" dirty="0"/>
            <a:t>…</a:t>
          </a:r>
        </a:p>
      </dgm:t>
    </dgm:pt>
    <dgm:pt modelId="{47F4B477-E03A-45D9-B807-B2975951FC41}" type="parTrans" cxnId="{00717E2B-2122-49C9-83C7-4C99B3C0B4F4}">
      <dgm:prSet/>
      <dgm:spPr/>
      <dgm:t>
        <a:bodyPr/>
        <a:lstStyle/>
        <a:p>
          <a:endParaRPr lang="fr-FR"/>
        </a:p>
      </dgm:t>
    </dgm:pt>
    <dgm:pt modelId="{CBF40311-0B51-4EF4-BD44-1EA2FE60FA3A}" type="sibTrans" cxnId="{00717E2B-2122-49C9-83C7-4C99B3C0B4F4}">
      <dgm:prSet/>
      <dgm:spPr/>
      <dgm:t>
        <a:bodyPr/>
        <a:lstStyle/>
        <a:p>
          <a:endParaRPr lang="fr-FR"/>
        </a:p>
      </dgm:t>
    </dgm:pt>
    <dgm:pt modelId="{941C1DB9-5DBF-41C9-9D16-CA91F38E4072}">
      <dgm:prSet phldrT="[Texte]" custT="1"/>
      <dgm:spPr>
        <a:solidFill>
          <a:srgbClr val="61D6FF"/>
        </a:solidFill>
      </dgm:spPr>
      <dgm:t>
        <a:bodyPr/>
        <a:lstStyle/>
        <a:p>
          <a:r>
            <a:rPr lang="fr-FR" sz="1800" b="1" dirty="0">
              <a:solidFill>
                <a:schemeClr val="tx1"/>
              </a:solidFill>
            </a:rPr>
            <a:t>TMJA</a:t>
          </a:r>
        </a:p>
      </dgm:t>
    </dgm:pt>
    <dgm:pt modelId="{EFBC990C-1EF0-4373-B0D3-93113D856FD3}" type="parTrans" cxnId="{F140EB53-FDE2-4105-81DE-8502464B10C6}">
      <dgm:prSet/>
      <dgm:spPr/>
      <dgm:t>
        <a:bodyPr/>
        <a:lstStyle/>
        <a:p>
          <a:endParaRPr lang="fr-FR"/>
        </a:p>
      </dgm:t>
    </dgm:pt>
    <dgm:pt modelId="{43B98C5D-9B02-4C9F-9D43-599F74A07DB0}" type="sibTrans" cxnId="{F140EB53-FDE2-4105-81DE-8502464B10C6}">
      <dgm:prSet/>
      <dgm:spPr/>
      <dgm:t>
        <a:bodyPr/>
        <a:lstStyle/>
        <a:p>
          <a:endParaRPr lang="fr-FR"/>
        </a:p>
      </dgm:t>
    </dgm:pt>
    <dgm:pt modelId="{F9E819A8-41AE-47D9-BDCE-76D9D08B237F}">
      <dgm:prSet phldrT="[Texte]"/>
      <dgm:spPr/>
      <dgm:t>
        <a:bodyPr/>
        <a:lstStyle/>
        <a:p>
          <a:r>
            <a:rPr lang="fr-FR" dirty="0"/>
            <a:t>Sélection des variables</a:t>
          </a:r>
        </a:p>
      </dgm:t>
    </dgm:pt>
    <dgm:pt modelId="{F9F58945-209E-44DB-BA8C-6E204B8ED087}" type="parTrans" cxnId="{7B23362D-0017-4513-9C31-A3D0095EC767}">
      <dgm:prSet/>
      <dgm:spPr/>
      <dgm:t>
        <a:bodyPr/>
        <a:lstStyle/>
        <a:p>
          <a:endParaRPr lang="fr-FR"/>
        </a:p>
      </dgm:t>
    </dgm:pt>
    <dgm:pt modelId="{EE407012-3A6B-4FA1-A76E-78C05A12F6D4}" type="sibTrans" cxnId="{7B23362D-0017-4513-9C31-A3D0095EC767}">
      <dgm:prSet/>
      <dgm:spPr/>
      <dgm:t>
        <a:bodyPr/>
        <a:lstStyle/>
        <a:p>
          <a:endParaRPr lang="fr-FR"/>
        </a:p>
      </dgm:t>
    </dgm:pt>
    <dgm:pt modelId="{315F985C-F86C-4447-89AA-B5C6484ED14B}">
      <dgm:prSet phldrT="[Texte]"/>
      <dgm:spPr/>
      <dgm:t>
        <a:bodyPr/>
        <a:lstStyle/>
        <a:p>
          <a:r>
            <a:rPr lang="fr-FR" dirty="0"/>
            <a:t>Fusion année par année</a:t>
          </a:r>
        </a:p>
      </dgm:t>
    </dgm:pt>
    <dgm:pt modelId="{35D24CF6-4F71-4040-9AF1-C7BDFAAC541E}" type="parTrans" cxnId="{E7A2D25E-AF28-45F9-AEA1-9EE9D2423534}">
      <dgm:prSet/>
      <dgm:spPr/>
      <dgm:t>
        <a:bodyPr/>
        <a:lstStyle/>
        <a:p>
          <a:endParaRPr lang="fr-FR"/>
        </a:p>
      </dgm:t>
    </dgm:pt>
    <dgm:pt modelId="{08696F65-64D7-4126-AEF3-589511429EEB}" type="sibTrans" cxnId="{E7A2D25E-AF28-45F9-AEA1-9EE9D2423534}">
      <dgm:prSet/>
      <dgm:spPr/>
      <dgm:t>
        <a:bodyPr/>
        <a:lstStyle/>
        <a:p>
          <a:endParaRPr lang="fr-FR"/>
        </a:p>
      </dgm:t>
    </dgm:pt>
    <dgm:pt modelId="{22B6A2F6-7D50-4A4D-9671-EF9D9DC209B3}" type="pres">
      <dgm:prSet presAssocID="{CF23B3D9-4B1B-4D25-87C8-A802AFF2E605}" presName="Name0" presStyleCnt="0">
        <dgm:presLayoutVars>
          <dgm:chPref val="3"/>
          <dgm:dir/>
          <dgm:animLvl val="lvl"/>
          <dgm:resizeHandles/>
        </dgm:presLayoutVars>
      </dgm:prSet>
      <dgm:spPr/>
    </dgm:pt>
    <dgm:pt modelId="{604AAA05-C241-4B19-8973-D2B77ED16E35}" type="pres">
      <dgm:prSet presAssocID="{490B4EB7-0336-44C2-87D6-F3FEC7803BD7}" presName="horFlow" presStyleCnt="0"/>
      <dgm:spPr/>
    </dgm:pt>
    <dgm:pt modelId="{9E6BEE86-47AD-4B1B-9B4E-976F464F5DAB}" type="pres">
      <dgm:prSet presAssocID="{490B4EB7-0336-44C2-87D6-F3FEC7803BD7}" presName="bigChev" presStyleLbl="node1" presStyleIdx="0" presStyleCnt="3" custLinFactNeighborX="1265" custLinFactNeighborY="-556"/>
      <dgm:spPr/>
    </dgm:pt>
    <dgm:pt modelId="{F6792220-1CC8-4886-9645-C1F04B8465B0}" type="pres">
      <dgm:prSet presAssocID="{147D3E72-137A-41C5-82E2-72E33DE30871}" presName="parTrans" presStyleCnt="0"/>
      <dgm:spPr/>
    </dgm:pt>
    <dgm:pt modelId="{E4E3C17F-D424-4777-96A8-BFD1F4546C05}" type="pres">
      <dgm:prSet presAssocID="{CD020679-8D4C-412E-8F99-7788EC7A6AC2}" presName="node" presStyleLbl="alignAccFollowNode1" presStyleIdx="0" presStyleCnt="6" custScaleX="151154">
        <dgm:presLayoutVars>
          <dgm:bulletEnabled val="1"/>
        </dgm:presLayoutVars>
      </dgm:prSet>
      <dgm:spPr/>
    </dgm:pt>
    <dgm:pt modelId="{478189F7-8955-4367-8D8A-C611310D400E}" type="pres">
      <dgm:prSet presAssocID="{636CCC2B-AB43-473D-9708-E864A319C9A5}" presName="sibTrans" presStyleCnt="0"/>
      <dgm:spPr/>
    </dgm:pt>
    <dgm:pt modelId="{7EE8EF4D-CDF3-4996-A998-D4FAA598F940}" type="pres">
      <dgm:prSet presAssocID="{3FCCBEC7-5D1F-45C4-BB6F-6EF08A781F44}" presName="node" presStyleLbl="alignAccFollowNode1" presStyleIdx="1" presStyleCnt="6">
        <dgm:presLayoutVars>
          <dgm:bulletEnabled val="1"/>
        </dgm:presLayoutVars>
      </dgm:prSet>
      <dgm:spPr/>
    </dgm:pt>
    <dgm:pt modelId="{155534DA-686F-4B19-B8AD-2E4D255F85B4}" type="pres">
      <dgm:prSet presAssocID="{490B4EB7-0336-44C2-87D6-F3FEC7803BD7}" presName="vSp" presStyleCnt="0"/>
      <dgm:spPr/>
    </dgm:pt>
    <dgm:pt modelId="{9969A7D1-B901-492E-91A4-FCED223327E6}" type="pres">
      <dgm:prSet presAssocID="{925E3D47-6D07-4A50-B34F-5EB8016DA49B}" presName="horFlow" presStyleCnt="0"/>
      <dgm:spPr/>
    </dgm:pt>
    <dgm:pt modelId="{B4E5552A-DCF2-45BA-B584-957EC2414736}" type="pres">
      <dgm:prSet presAssocID="{925E3D47-6D07-4A50-B34F-5EB8016DA49B}" presName="bigChev" presStyleLbl="node1" presStyleIdx="1" presStyleCnt="3" custScaleY="81013" custLinFactNeighborX="1265" custLinFactNeighborY="-556"/>
      <dgm:spPr/>
    </dgm:pt>
    <dgm:pt modelId="{E5D35D0F-543C-480E-B0D8-8C96DDCBDD87}" type="pres">
      <dgm:prSet presAssocID="{FC0A6789-D43A-4707-A717-6915D9DEAECE}" presName="parTrans" presStyleCnt="0"/>
      <dgm:spPr/>
    </dgm:pt>
    <dgm:pt modelId="{D731EC65-9422-4F57-AD22-8BA9C9C66FD5}" type="pres">
      <dgm:prSet presAssocID="{8475602B-060D-47B2-964B-4A6E763B855F}" presName="node" presStyleLbl="alignAccFollowNode1" presStyleIdx="2" presStyleCnt="6" custScaleX="146923">
        <dgm:presLayoutVars>
          <dgm:bulletEnabled val="1"/>
        </dgm:presLayoutVars>
      </dgm:prSet>
      <dgm:spPr/>
    </dgm:pt>
    <dgm:pt modelId="{5594A283-9C2E-4E56-8F0E-9C799B4FA327}" type="pres">
      <dgm:prSet presAssocID="{5B48F0EF-0DDF-4975-84F5-F8956FE97D07}" presName="sibTrans" presStyleCnt="0"/>
      <dgm:spPr/>
    </dgm:pt>
    <dgm:pt modelId="{38BA1D4B-3A6B-4011-9B41-29D078AED8C7}" type="pres">
      <dgm:prSet presAssocID="{3A431A17-AFC5-42A3-930D-9B930BA056E9}" presName="node" presStyleLbl="alignAccFollowNode1" presStyleIdx="3" presStyleCnt="6">
        <dgm:presLayoutVars>
          <dgm:bulletEnabled val="1"/>
        </dgm:presLayoutVars>
      </dgm:prSet>
      <dgm:spPr/>
    </dgm:pt>
    <dgm:pt modelId="{8D1ADEC5-424C-4633-8BA1-D5838A79211A}" type="pres">
      <dgm:prSet presAssocID="{925E3D47-6D07-4A50-B34F-5EB8016DA49B}" presName="vSp" presStyleCnt="0"/>
      <dgm:spPr/>
    </dgm:pt>
    <dgm:pt modelId="{A40C4D43-CB13-4300-866D-4CE058696E67}" type="pres">
      <dgm:prSet presAssocID="{941C1DB9-5DBF-41C9-9D16-CA91F38E4072}" presName="horFlow" presStyleCnt="0"/>
      <dgm:spPr/>
    </dgm:pt>
    <dgm:pt modelId="{2AE73F2B-DBC3-45C6-A704-525B21B47CFA}" type="pres">
      <dgm:prSet presAssocID="{941C1DB9-5DBF-41C9-9D16-CA91F38E4072}" presName="bigChev" presStyleLbl="node1" presStyleIdx="2" presStyleCnt="3"/>
      <dgm:spPr/>
    </dgm:pt>
    <dgm:pt modelId="{9EDCBC7D-5C36-42D1-8624-BD0354CD6241}" type="pres">
      <dgm:prSet presAssocID="{F9F58945-209E-44DB-BA8C-6E204B8ED087}" presName="parTrans" presStyleCnt="0"/>
      <dgm:spPr/>
    </dgm:pt>
    <dgm:pt modelId="{A9AEB83C-AF98-45AB-97C9-0F5BC9252B22}" type="pres">
      <dgm:prSet presAssocID="{F9E819A8-41AE-47D9-BDCE-76D9D08B237F}" presName="node" presStyleLbl="alignAccFollowNode1" presStyleIdx="4" presStyleCnt="6" custScaleX="154973">
        <dgm:presLayoutVars>
          <dgm:bulletEnabled val="1"/>
        </dgm:presLayoutVars>
      </dgm:prSet>
      <dgm:spPr/>
    </dgm:pt>
    <dgm:pt modelId="{EDB1D8F2-D06E-4C5B-94A4-D65568160DD9}" type="pres">
      <dgm:prSet presAssocID="{EE407012-3A6B-4FA1-A76E-78C05A12F6D4}" presName="sibTrans" presStyleCnt="0"/>
      <dgm:spPr/>
    </dgm:pt>
    <dgm:pt modelId="{1DC6CBF4-9F74-4CB0-A605-C4AF30AA3C9D}" type="pres">
      <dgm:prSet presAssocID="{315F985C-F86C-4447-89AA-B5C6484ED14B}" presName="node" presStyleLbl="alignAccFollowNode1" presStyleIdx="5" presStyleCnt="6">
        <dgm:presLayoutVars>
          <dgm:bulletEnabled val="1"/>
        </dgm:presLayoutVars>
      </dgm:prSet>
      <dgm:spPr/>
    </dgm:pt>
  </dgm:ptLst>
  <dgm:cxnLst>
    <dgm:cxn modelId="{176D3F19-123B-494A-BF4D-FCA2A1714C1E}" type="presOf" srcId="{8475602B-060D-47B2-964B-4A6E763B855F}" destId="{D731EC65-9422-4F57-AD22-8BA9C9C66FD5}" srcOrd="0" destOrd="0" presId="urn:microsoft.com/office/officeart/2005/8/layout/lProcess3"/>
    <dgm:cxn modelId="{6BB5B41D-CC1B-4A30-A831-1375A2C5A771}" srcId="{CF23B3D9-4B1B-4D25-87C8-A802AFF2E605}" destId="{490B4EB7-0336-44C2-87D6-F3FEC7803BD7}" srcOrd="0" destOrd="0" parTransId="{A878B241-C9B1-4891-8BA8-D5E67C963E6F}" sibTransId="{8094513B-20A0-40FF-B302-0BA4892EA1E5}"/>
    <dgm:cxn modelId="{00717E2B-2122-49C9-83C7-4C99B3C0B4F4}" srcId="{925E3D47-6D07-4A50-B34F-5EB8016DA49B}" destId="{3A431A17-AFC5-42A3-930D-9B930BA056E9}" srcOrd="1" destOrd="0" parTransId="{47F4B477-E03A-45D9-B807-B2975951FC41}" sibTransId="{CBF40311-0B51-4EF4-BD44-1EA2FE60FA3A}"/>
    <dgm:cxn modelId="{7B23362D-0017-4513-9C31-A3D0095EC767}" srcId="{941C1DB9-5DBF-41C9-9D16-CA91F38E4072}" destId="{F9E819A8-41AE-47D9-BDCE-76D9D08B237F}" srcOrd="0" destOrd="0" parTransId="{F9F58945-209E-44DB-BA8C-6E204B8ED087}" sibTransId="{EE407012-3A6B-4FA1-A76E-78C05A12F6D4}"/>
    <dgm:cxn modelId="{E7A2D25E-AF28-45F9-AEA1-9EE9D2423534}" srcId="{941C1DB9-5DBF-41C9-9D16-CA91F38E4072}" destId="{315F985C-F86C-4447-89AA-B5C6484ED14B}" srcOrd="1" destOrd="0" parTransId="{35D24CF6-4F71-4040-9AF1-C7BDFAAC541E}" sibTransId="{08696F65-64D7-4126-AEF3-589511429EEB}"/>
    <dgm:cxn modelId="{B9A9BD43-D9CF-41A1-9268-5651D49B116D}" srcId="{490B4EB7-0336-44C2-87D6-F3FEC7803BD7}" destId="{CD020679-8D4C-412E-8F99-7788EC7A6AC2}" srcOrd="0" destOrd="0" parTransId="{147D3E72-137A-41C5-82E2-72E33DE30871}" sibTransId="{636CCC2B-AB43-473D-9708-E864A319C9A5}"/>
    <dgm:cxn modelId="{EDC5544A-CD9A-43C0-81BA-969C273E2F14}" type="presOf" srcId="{CF23B3D9-4B1B-4D25-87C8-A802AFF2E605}" destId="{22B6A2F6-7D50-4A4D-9671-EF9D9DC209B3}" srcOrd="0" destOrd="0" presId="urn:microsoft.com/office/officeart/2005/8/layout/lProcess3"/>
    <dgm:cxn modelId="{FF669671-9284-42C4-B00E-95AA7FB5AC71}" srcId="{925E3D47-6D07-4A50-B34F-5EB8016DA49B}" destId="{8475602B-060D-47B2-964B-4A6E763B855F}" srcOrd="0" destOrd="0" parTransId="{FC0A6789-D43A-4707-A717-6915D9DEAECE}" sibTransId="{5B48F0EF-0DDF-4975-84F5-F8956FE97D07}"/>
    <dgm:cxn modelId="{F140EB53-FDE2-4105-81DE-8502464B10C6}" srcId="{CF23B3D9-4B1B-4D25-87C8-A802AFF2E605}" destId="{941C1DB9-5DBF-41C9-9D16-CA91F38E4072}" srcOrd="2" destOrd="0" parTransId="{EFBC990C-1EF0-4373-B0D3-93113D856FD3}" sibTransId="{43B98C5D-9B02-4C9F-9D43-599F74A07DB0}"/>
    <dgm:cxn modelId="{8585AF7A-C84D-43AF-8B5D-12D59FAB87F1}" srcId="{CF23B3D9-4B1B-4D25-87C8-A802AFF2E605}" destId="{925E3D47-6D07-4A50-B34F-5EB8016DA49B}" srcOrd="1" destOrd="0" parTransId="{28E71EEB-B7AF-4B32-A6C8-5E27B9F09E27}" sibTransId="{3A0099B6-6E96-43E8-873A-88F50CE899F4}"/>
    <dgm:cxn modelId="{0D1DB88A-1B12-417B-8476-16609C0A52C8}" type="presOf" srcId="{490B4EB7-0336-44C2-87D6-F3FEC7803BD7}" destId="{9E6BEE86-47AD-4B1B-9B4E-976F464F5DAB}" srcOrd="0" destOrd="0" presId="urn:microsoft.com/office/officeart/2005/8/layout/lProcess3"/>
    <dgm:cxn modelId="{6DDB888C-9FC8-4AE6-B242-8AA65905E783}" type="presOf" srcId="{CD020679-8D4C-412E-8F99-7788EC7A6AC2}" destId="{E4E3C17F-D424-4777-96A8-BFD1F4546C05}" srcOrd="0" destOrd="0" presId="urn:microsoft.com/office/officeart/2005/8/layout/lProcess3"/>
    <dgm:cxn modelId="{FE2FDC93-F4F7-42AC-96C8-ACC38510F736}" type="presOf" srcId="{315F985C-F86C-4447-89AA-B5C6484ED14B}" destId="{1DC6CBF4-9F74-4CB0-A605-C4AF30AA3C9D}" srcOrd="0" destOrd="0" presId="urn:microsoft.com/office/officeart/2005/8/layout/lProcess3"/>
    <dgm:cxn modelId="{076006A4-F50C-4F5C-B248-45C362D8CB89}" type="presOf" srcId="{941C1DB9-5DBF-41C9-9D16-CA91F38E4072}" destId="{2AE73F2B-DBC3-45C6-A704-525B21B47CFA}" srcOrd="0" destOrd="0" presId="urn:microsoft.com/office/officeart/2005/8/layout/lProcess3"/>
    <dgm:cxn modelId="{857D2DB0-A3A9-4725-BE5F-794A8A070DAE}" type="presOf" srcId="{925E3D47-6D07-4A50-B34F-5EB8016DA49B}" destId="{B4E5552A-DCF2-45BA-B584-957EC2414736}" srcOrd="0" destOrd="0" presId="urn:microsoft.com/office/officeart/2005/8/layout/lProcess3"/>
    <dgm:cxn modelId="{B636E5B9-E0AB-4735-BAAA-B1211ACCFAC6}" srcId="{490B4EB7-0336-44C2-87D6-F3FEC7803BD7}" destId="{3FCCBEC7-5D1F-45C4-BB6F-6EF08A781F44}" srcOrd="1" destOrd="0" parTransId="{212E3EEA-E426-4A0D-BE40-08027DA5BB26}" sibTransId="{1CDEC635-73E4-4518-A730-CD8A6ABAEBD3}"/>
    <dgm:cxn modelId="{279B41D8-9A60-4B5C-8DC7-25708A28201C}" type="presOf" srcId="{3A431A17-AFC5-42A3-930D-9B930BA056E9}" destId="{38BA1D4B-3A6B-4011-9B41-29D078AED8C7}" srcOrd="0" destOrd="0" presId="urn:microsoft.com/office/officeart/2005/8/layout/lProcess3"/>
    <dgm:cxn modelId="{45A174DC-8BF8-4F90-8ED2-B747B8DA9F5E}" type="presOf" srcId="{3FCCBEC7-5D1F-45C4-BB6F-6EF08A781F44}" destId="{7EE8EF4D-CDF3-4996-A998-D4FAA598F940}" srcOrd="0" destOrd="0" presId="urn:microsoft.com/office/officeart/2005/8/layout/lProcess3"/>
    <dgm:cxn modelId="{1CFDFDE6-BB1D-4603-B7B3-B225EB1D00CC}" type="presOf" srcId="{F9E819A8-41AE-47D9-BDCE-76D9D08B237F}" destId="{A9AEB83C-AF98-45AB-97C9-0F5BC9252B22}" srcOrd="0" destOrd="0" presId="urn:microsoft.com/office/officeart/2005/8/layout/lProcess3"/>
    <dgm:cxn modelId="{27EE3BA1-EA98-4C89-A160-DA3B2B88784D}" type="presParOf" srcId="{22B6A2F6-7D50-4A4D-9671-EF9D9DC209B3}" destId="{604AAA05-C241-4B19-8973-D2B77ED16E35}" srcOrd="0" destOrd="0" presId="urn:microsoft.com/office/officeart/2005/8/layout/lProcess3"/>
    <dgm:cxn modelId="{46A150E1-3969-4E71-8153-74C628CC3461}" type="presParOf" srcId="{604AAA05-C241-4B19-8973-D2B77ED16E35}" destId="{9E6BEE86-47AD-4B1B-9B4E-976F464F5DAB}" srcOrd="0" destOrd="0" presId="urn:microsoft.com/office/officeart/2005/8/layout/lProcess3"/>
    <dgm:cxn modelId="{FE25E608-B4A5-43A2-90E3-3326A89A1CDE}" type="presParOf" srcId="{604AAA05-C241-4B19-8973-D2B77ED16E35}" destId="{F6792220-1CC8-4886-9645-C1F04B8465B0}" srcOrd="1" destOrd="0" presId="urn:microsoft.com/office/officeart/2005/8/layout/lProcess3"/>
    <dgm:cxn modelId="{E97AF3A5-60DF-458F-8D7C-8AB50DE5A0E1}" type="presParOf" srcId="{604AAA05-C241-4B19-8973-D2B77ED16E35}" destId="{E4E3C17F-D424-4777-96A8-BFD1F4546C05}" srcOrd="2" destOrd="0" presId="urn:microsoft.com/office/officeart/2005/8/layout/lProcess3"/>
    <dgm:cxn modelId="{2C5EF9C5-86CD-4258-B065-03710AAF2934}" type="presParOf" srcId="{604AAA05-C241-4B19-8973-D2B77ED16E35}" destId="{478189F7-8955-4367-8D8A-C611310D400E}" srcOrd="3" destOrd="0" presId="urn:microsoft.com/office/officeart/2005/8/layout/lProcess3"/>
    <dgm:cxn modelId="{D232B26C-6375-411D-8B4E-957141D2D32B}" type="presParOf" srcId="{604AAA05-C241-4B19-8973-D2B77ED16E35}" destId="{7EE8EF4D-CDF3-4996-A998-D4FAA598F940}" srcOrd="4" destOrd="0" presId="urn:microsoft.com/office/officeart/2005/8/layout/lProcess3"/>
    <dgm:cxn modelId="{21A8C10A-5B41-4641-85D2-CDCA437DCA2F}" type="presParOf" srcId="{22B6A2F6-7D50-4A4D-9671-EF9D9DC209B3}" destId="{155534DA-686F-4B19-B8AD-2E4D255F85B4}" srcOrd="1" destOrd="0" presId="urn:microsoft.com/office/officeart/2005/8/layout/lProcess3"/>
    <dgm:cxn modelId="{6F50EE5B-2BD4-4374-AE3D-AB4AA222B9E0}" type="presParOf" srcId="{22B6A2F6-7D50-4A4D-9671-EF9D9DC209B3}" destId="{9969A7D1-B901-492E-91A4-FCED223327E6}" srcOrd="2" destOrd="0" presId="urn:microsoft.com/office/officeart/2005/8/layout/lProcess3"/>
    <dgm:cxn modelId="{5CF2EC00-7E2E-4208-AB24-0952ECDE2B09}" type="presParOf" srcId="{9969A7D1-B901-492E-91A4-FCED223327E6}" destId="{B4E5552A-DCF2-45BA-B584-957EC2414736}" srcOrd="0" destOrd="0" presId="urn:microsoft.com/office/officeart/2005/8/layout/lProcess3"/>
    <dgm:cxn modelId="{C88C5D1F-59F9-4F17-88DB-AB98D3E310AE}" type="presParOf" srcId="{9969A7D1-B901-492E-91A4-FCED223327E6}" destId="{E5D35D0F-543C-480E-B0D8-8C96DDCBDD87}" srcOrd="1" destOrd="0" presId="urn:microsoft.com/office/officeart/2005/8/layout/lProcess3"/>
    <dgm:cxn modelId="{76191E6A-6A6E-4701-AA66-9C8D2FFEA69B}" type="presParOf" srcId="{9969A7D1-B901-492E-91A4-FCED223327E6}" destId="{D731EC65-9422-4F57-AD22-8BA9C9C66FD5}" srcOrd="2" destOrd="0" presId="urn:microsoft.com/office/officeart/2005/8/layout/lProcess3"/>
    <dgm:cxn modelId="{AFF26496-C136-480D-8849-C5CDFDE863CA}" type="presParOf" srcId="{9969A7D1-B901-492E-91A4-FCED223327E6}" destId="{5594A283-9C2E-4E56-8F0E-9C799B4FA327}" srcOrd="3" destOrd="0" presId="urn:microsoft.com/office/officeart/2005/8/layout/lProcess3"/>
    <dgm:cxn modelId="{925DB001-1306-4F67-80B5-F36D7B2601BB}" type="presParOf" srcId="{9969A7D1-B901-492E-91A4-FCED223327E6}" destId="{38BA1D4B-3A6B-4011-9B41-29D078AED8C7}" srcOrd="4" destOrd="0" presId="urn:microsoft.com/office/officeart/2005/8/layout/lProcess3"/>
    <dgm:cxn modelId="{E9843D4E-A726-4390-BC6F-DF5533079940}" type="presParOf" srcId="{22B6A2F6-7D50-4A4D-9671-EF9D9DC209B3}" destId="{8D1ADEC5-424C-4633-8BA1-D5838A79211A}" srcOrd="3" destOrd="0" presId="urn:microsoft.com/office/officeart/2005/8/layout/lProcess3"/>
    <dgm:cxn modelId="{DE519BA7-D91E-4FA3-8EAC-CA7920A043C5}" type="presParOf" srcId="{22B6A2F6-7D50-4A4D-9671-EF9D9DC209B3}" destId="{A40C4D43-CB13-4300-866D-4CE058696E67}" srcOrd="4" destOrd="0" presId="urn:microsoft.com/office/officeart/2005/8/layout/lProcess3"/>
    <dgm:cxn modelId="{436FD61E-705C-4F5D-9120-F00D2C5812CA}" type="presParOf" srcId="{A40C4D43-CB13-4300-866D-4CE058696E67}" destId="{2AE73F2B-DBC3-45C6-A704-525B21B47CFA}" srcOrd="0" destOrd="0" presId="urn:microsoft.com/office/officeart/2005/8/layout/lProcess3"/>
    <dgm:cxn modelId="{B45A7EA1-AC8E-4E1C-8DA3-92F01159A147}" type="presParOf" srcId="{A40C4D43-CB13-4300-866D-4CE058696E67}" destId="{9EDCBC7D-5C36-42D1-8624-BD0354CD6241}" srcOrd="1" destOrd="0" presId="urn:microsoft.com/office/officeart/2005/8/layout/lProcess3"/>
    <dgm:cxn modelId="{E90DBEC7-2B42-45A5-AEA0-4A9B6F9E810F}" type="presParOf" srcId="{A40C4D43-CB13-4300-866D-4CE058696E67}" destId="{A9AEB83C-AF98-45AB-97C9-0F5BC9252B22}" srcOrd="2" destOrd="0" presId="urn:microsoft.com/office/officeart/2005/8/layout/lProcess3"/>
    <dgm:cxn modelId="{8262CAEA-6FEA-4A93-B1D6-4E1EA183482D}" type="presParOf" srcId="{A40C4D43-CB13-4300-866D-4CE058696E67}" destId="{EDB1D8F2-D06E-4C5B-94A4-D65568160DD9}" srcOrd="3" destOrd="0" presId="urn:microsoft.com/office/officeart/2005/8/layout/lProcess3"/>
    <dgm:cxn modelId="{D787AB13-DC4C-497A-8C28-E2E1813B5932}" type="presParOf" srcId="{A40C4D43-CB13-4300-866D-4CE058696E67}" destId="{1DC6CBF4-9F74-4CB0-A605-C4AF30AA3C9D}"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BEE86-47AD-4B1B-9B4E-976F464F5DAB}">
      <dsp:nvSpPr>
        <dsp:cNvPr id="0" name=""/>
        <dsp:cNvSpPr/>
      </dsp:nvSpPr>
      <dsp:spPr>
        <a:xfrm>
          <a:off x="5166" y="578165"/>
          <a:ext cx="1850710" cy="740284"/>
        </a:xfrm>
        <a:prstGeom prst="chevron">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fr-FR" sz="1800" b="1" kern="1200" dirty="0">
              <a:solidFill>
                <a:schemeClr val="tx1"/>
              </a:solidFill>
            </a:rPr>
            <a:t>Routes</a:t>
          </a:r>
        </a:p>
      </dsp:txBody>
      <dsp:txXfrm>
        <a:off x="375308" y="578165"/>
        <a:ext cx="1110426" cy="740284"/>
      </dsp:txXfrm>
    </dsp:sp>
    <dsp:sp modelId="{E4E3C17F-D424-4777-96A8-BFD1F4546C05}">
      <dsp:nvSpPr>
        <dsp:cNvPr id="0" name=""/>
        <dsp:cNvSpPr/>
      </dsp:nvSpPr>
      <dsp:spPr>
        <a:xfrm>
          <a:off x="1612241" y="645205"/>
          <a:ext cx="2321861" cy="61443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endParaRPr lang="fr-FR" sz="1100" kern="1200" dirty="0"/>
        </a:p>
        <a:p>
          <a:pPr marL="0" lvl="0" indent="0" algn="ctr" defTabSz="488950">
            <a:lnSpc>
              <a:spcPct val="90000"/>
            </a:lnSpc>
            <a:spcBef>
              <a:spcPct val="0"/>
            </a:spcBef>
            <a:spcAft>
              <a:spcPct val="35000"/>
            </a:spcAft>
            <a:buNone/>
          </a:pPr>
          <a:r>
            <a:rPr lang="fr-FR" sz="1100" kern="1200" dirty="0"/>
            <a:t>Sélection des variables</a:t>
          </a:r>
        </a:p>
        <a:p>
          <a:pPr marL="0" lvl="0" indent="0" algn="ctr" defTabSz="488950">
            <a:lnSpc>
              <a:spcPct val="90000"/>
            </a:lnSpc>
            <a:spcBef>
              <a:spcPct val="0"/>
            </a:spcBef>
            <a:spcAft>
              <a:spcPct val="35000"/>
            </a:spcAft>
            <a:buNone/>
          </a:pPr>
          <a:endParaRPr lang="fr-FR" sz="1100" kern="1200" dirty="0"/>
        </a:p>
      </dsp:txBody>
      <dsp:txXfrm>
        <a:off x="1919459" y="645205"/>
        <a:ext cx="1707426" cy="614435"/>
      </dsp:txXfrm>
    </dsp:sp>
    <dsp:sp modelId="{7EE8EF4D-CDF3-4996-A998-D4FAA598F940}">
      <dsp:nvSpPr>
        <dsp:cNvPr id="0" name=""/>
        <dsp:cNvSpPr/>
      </dsp:nvSpPr>
      <dsp:spPr>
        <a:xfrm>
          <a:off x="3719049" y="645205"/>
          <a:ext cx="1536089" cy="61443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fr-FR" sz="1100" kern="1200" dirty="0"/>
            <a:t>Fusion année par année</a:t>
          </a:r>
        </a:p>
      </dsp:txBody>
      <dsp:txXfrm>
        <a:off x="4026267" y="645205"/>
        <a:ext cx="921654" cy="614435"/>
      </dsp:txXfrm>
    </dsp:sp>
    <dsp:sp modelId="{B4E5552A-DCF2-45BA-B584-957EC2414736}">
      <dsp:nvSpPr>
        <dsp:cNvPr id="0" name=""/>
        <dsp:cNvSpPr/>
      </dsp:nvSpPr>
      <dsp:spPr>
        <a:xfrm>
          <a:off x="5166" y="1429443"/>
          <a:ext cx="1850710" cy="599726"/>
        </a:xfrm>
        <a:prstGeom prst="chevron">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0" bIns="24765" numCol="1" spcCol="1270" anchor="t" anchorCtr="0">
          <a:noAutofit/>
        </a:bodyPr>
        <a:lstStyle/>
        <a:p>
          <a:pPr marL="0" lvl="0" indent="0" algn="ctr" defTabSz="1733550">
            <a:lnSpc>
              <a:spcPct val="90000"/>
            </a:lnSpc>
            <a:spcBef>
              <a:spcPct val="0"/>
            </a:spcBef>
            <a:spcAft>
              <a:spcPct val="35000"/>
            </a:spcAft>
            <a:buNone/>
          </a:pPr>
          <a:r>
            <a:rPr lang="fr-FR" sz="3900" kern="1200" dirty="0">
              <a:solidFill>
                <a:schemeClr val="tx1"/>
              </a:solidFill>
            </a:rPr>
            <a:t>…</a:t>
          </a:r>
        </a:p>
      </dsp:txBody>
      <dsp:txXfrm>
        <a:off x="305029" y="1429443"/>
        <a:ext cx="1250984" cy="599726"/>
      </dsp:txXfrm>
    </dsp:sp>
    <dsp:sp modelId="{D731EC65-9422-4F57-AD22-8BA9C9C66FD5}">
      <dsp:nvSpPr>
        <dsp:cNvPr id="0" name=""/>
        <dsp:cNvSpPr/>
      </dsp:nvSpPr>
      <dsp:spPr>
        <a:xfrm>
          <a:off x="1612241" y="1426205"/>
          <a:ext cx="2256869" cy="61443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fr-FR" sz="1100" kern="1200" dirty="0"/>
            <a:t>…</a:t>
          </a:r>
        </a:p>
      </dsp:txBody>
      <dsp:txXfrm>
        <a:off x="1919459" y="1426205"/>
        <a:ext cx="1642434" cy="614435"/>
      </dsp:txXfrm>
    </dsp:sp>
    <dsp:sp modelId="{38BA1D4B-3A6B-4011-9B41-29D078AED8C7}">
      <dsp:nvSpPr>
        <dsp:cNvPr id="0" name=""/>
        <dsp:cNvSpPr/>
      </dsp:nvSpPr>
      <dsp:spPr>
        <a:xfrm>
          <a:off x="3654057" y="1426205"/>
          <a:ext cx="1536089" cy="61443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fr-FR" sz="1100" kern="1200" dirty="0"/>
            <a:t>…</a:t>
          </a:r>
        </a:p>
      </dsp:txBody>
      <dsp:txXfrm>
        <a:off x="3961275" y="1426205"/>
        <a:ext cx="921654" cy="614435"/>
      </dsp:txXfrm>
    </dsp:sp>
    <dsp:sp modelId="{2AE73F2B-DBC3-45C6-A704-525B21B47CFA}">
      <dsp:nvSpPr>
        <dsp:cNvPr id="0" name=""/>
        <dsp:cNvSpPr/>
      </dsp:nvSpPr>
      <dsp:spPr>
        <a:xfrm>
          <a:off x="2123" y="2144280"/>
          <a:ext cx="1850710" cy="740284"/>
        </a:xfrm>
        <a:prstGeom prst="chevron">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fr-FR" sz="1800" b="1" kern="1200" dirty="0">
              <a:solidFill>
                <a:schemeClr val="tx1"/>
              </a:solidFill>
            </a:rPr>
            <a:t>TMJA</a:t>
          </a:r>
        </a:p>
      </dsp:txBody>
      <dsp:txXfrm>
        <a:off x="372265" y="2144280"/>
        <a:ext cx="1110426" cy="740284"/>
      </dsp:txXfrm>
    </dsp:sp>
    <dsp:sp modelId="{A9AEB83C-AF98-45AB-97C9-0F5BC9252B22}">
      <dsp:nvSpPr>
        <dsp:cNvPr id="0" name=""/>
        <dsp:cNvSpPr/>
      </dsp:nvSpPr>
      <dsp:spPr>
        <a:xfrm>
          <a:off x="1612241" y="2207204"/>
          <a:ext cx="2380524" cy="61443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fr-FR" sz="1100" kern="1200" dirty="0"/>
            <a:t>Sélection des variables</a:t>
          </a:r>
        </a:p>
      </dsp:txBody>
      <dsp:txXfrm>
        <a:off x="1919459" y="2207204"/>
        <a:ext cx="1766089" cy="614435"/>
      </dsp:txXfrm>
    </dsp:sp>
    <dsp:sp modelId="{1DC6CBF4-9F74-4CB0-A605-C4AF30AA3C9D}">
      <dsp:nvSpPr>
        <dsp:cNvPr id="0" name=""/>
        <dsp:cNvSpPr/>
      </dsp:nvSpPr>
      <dsp:spPr>
        <a:xfrm>
          <a:off x="3777713" y="2207204"/>
          <a:ext cx="1536089" cy="61443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fr-FR" sz="1100" kern="1200" dirty="0"/>
            <a:t>Fusion année par année</a:t>
          </a:r>
        </a:p>
      </dsp:txBody>
      <dsp:txXfrm>
        <a:off x="4084931" y="2207204"/>
        <a:ext cx="921654" cy="61443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4B1DEB-8E5F-428A-AE60-56D89AB09FAF}" type="datetimeFigureOut">
              <a:rPr lang="fr-FR" smtClean="0"/>
              <a:t>01/12/2022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7029FF-2F42-45A2-BD6F-2EC2CCF7D9AD}" type="slidenum">
              <a:rPr lang="fr-FR" smtClean="0"/>
              <a:t>‹N°›</a:t>
            </a:fld>
            <a:endParaRPr lang="fr-FR"/>
          </a:p>
        </p:txBody>
      </p:sp>
    </p:spTree>
    <p:extLst>
      <p:ext uri="{BB962C8B-B14F-4D97-AF65-F5344CB8AC3E}">
        <p14:creationId xmlns:p14="http://schemas.microsoft.com/office/powerpoint/2010/main" val="2884568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B7029FF-2F42-45A2-BD6F-2EC2CCF7D9AD}" type="slidenum">
              <a:rPr lang="fr-FR" smtClean="0"/>
              <a:t>10</a:t>
            </a:fld>
            <a:endParaRPr lang="fr-FR"/>
          </a:p>
        </p:txBody>
      </p:sp>
    </p:spTree>
    <p:extLst>
      <p:ext uri="{BB962C8B-B14F-4D97-AF65-F5344CB8AC3E}">
        <p14:creationId xmlns:p14="http://schemas.microsoft.com/office/powerpoint/2010/main" val="4190351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B7029FF-2F42-45A2-BD6F-2EC2CCF7D9AD}" type="slidenum">
              <a:rPr lang="fr-FR" smtClean="0"/>
              <a:t>15</a:t>
            </a:fld>
            <a:endParaRPr lang="fr-FR"/>
          </a:p>
        </p:txBody>
      </p:sp>
    </p:spTree>
    <p:extLst>
      <p:ext uri="{BB962C8B-B14F-4D97-AF65-F5344CB8AC3E}">
        <p14:creationId xmlns:p14="http://schemas.microsoft.com/office/powerpoint/2010/main" val="192379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012849-24A0-54A7-8904-A3CA58EF1D4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4FF285AB-880F-9732-6639-D4B8A43D0E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21B1C90-EAD2-2D31-BD39-C67C8CAEEE35}"/>
              </a:ext>
            </a:extLst>
          </p:cNvPr>
          <p:cNvSpPr>
            <a:spLocks noGrp="1"/>
          </p:cNvSpPr>
          <p:nvPr>
            <p:ph type="dt" sz="half" idx="10"/>
          </p:nvPr>
        </p:nvSpPr>
        <p:spPr/>
        <p:txBody>
          <a:bodyPr/>
          <a:lstStyle/>
          <a:p>
            <a:fld id="{9C34D069-3019-4F07-8A4B-DCC5FFE32242}" type="datetimeFigureOut">
              <a:rPr lang="fr-FR" smtClean="0"/>
              <a:t>01/12/2022</a:t>
            </a:fld>
            <a:endParaRPr lang="fr-FR"/>
          </a:p>
        </p:txBody>
      </p:sp>
      <p:sp>
        <p:nvSpPr>
          <p:cNvPr id="5" name="Espace réservé du pied de page 4">
            <a:extLst>
              <a:ext uri="{FF2B5EF4-FFF2-40B4-BE49-F238E27FC236}">
                <a16:creationId xmlns:a16="http://schemas.microsoft.com/office/drawing/2014/main" id="{A80D1250-59F0-8C7F-205A-1E77CB7F213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42CA93C-03B6-C603-B062-FD172885965C}"/>
              </a:ext>
            </a:extLst>
          </p:cNvPr>
          <p:cNvSpPr>
            <a:spLocks noGrp="1"/>
          </p:cNvSpPr>
          <p:nvPr>
            <p:ph type="sldNum" sz="quarter" idx="12"/>
          </p:nvPr>
        </p:nvSpPr>
        <p:spPr/>
        <p:txBody>
          <a:bodyPr/>
          <a:lstStyle/>
          <a:p>
            <a:fld id="{C9BFB1B4-8C69-4984-8E69-11E28FCA873E}" type="slidenum">
              <a:rPr lang="fr-FR" smtClean="0"/>
              <a:t>‹N°›</a:t>
            </a:fld>
            <a:endParaRPr lang="fr-FR"/>
          </a:p>
        </p:txBody>
      </p:sp>
    </p:spTree>
    <p:extLst>
      <p:ext uri="{BB962C8B-B14F-4D97-AF65-F5344CB8AC3E}">
        <p14:creationId xmlns:p14="http://schemas.microsoft.com/office/powerpoint/2010/main" val="1361468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7EAEF9-AC1C-9856-B6A3-F9BC59A045A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456DC6F-DF6C-72BB-7909-917E469E738C}"/>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C7C033C-BA66-1367-9E37-2CA803F9BC7F}"/>
              </a:ext>
            </a:extLst>
          </p:cNvPr>
          <p:cNvSpPr>
            <a:spLocks noGrp="1"/>
          </p:cNvSpPr>
          <p:nvPr>
            <p:ph type="dt" sz="half" idx="10"/>
          </p:nvPr>
        </p:nvSpPr>
        <p:spPr/>
        <p:txBody>
          <a:bodyPr/>
          <a:lstStyle/>
          <a:p>
            <a:fld id="{9C34D069-3019-4F07-8A4B-DCC5FFE32242}" type="datetimeFigureOut">
              <a:rPr lang="fr-FR" smtClean="0"/>
              <a:t>01/12/2022</a:t>
            </a:fld>
            <a:endParaRPr lang="fr-FR"/>
          </a:p>
        </p:txBody>
      </p:sp>
      <p:sp>
        <p:nvSpPr>
          <p:cNvPr id="5" name="Espace réservé du pied de page 4">
            <a:extLst>
              <a:ext uri="{FF2B5EF4-FFF2-40B4-BE49-F238E27FC236}">
                <a16:creationId xmlns:a16="http://schemas.microsoft.com/office/drawing/2014/main" id="{550BA2FE-9486-94E8-6391-4B22076FAD1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89D01BF-DB37-27E0-89CF-455FD3F82073}"/>
              </a:ext>
            </a:extLst>
          </p:cNvPr>
          <p:cNvSpPr>
            <a:spLocks noGrp="1"/>
          </p:cNvSpPr>
          <p:nvPr>
            <p:ph type="sldNum" sz="quarter" idx="12"/>
          </p:nvPr>
        </p:nvSpPr>
        <p:spPr/>
        <p:txBody>
          <a:bodyPr/>
          <a:lstStyle/>
          <a:p>
            <a:fld id="{C9BFB1B4-8C69-4984-8E69-11E28FCA873E}" type="slidenum">
              <a:rPr lang="fr-FR" smtClean="0"/>
              <a:t>‹N°›</a:t>
            </a:fld>
            <a:endParaRPr lang="fr-FR"/>
          </a:p>
        </p:txBody>
      </p:sp>
    </p:spTree>
    <p:extLst>
      <p:ext uri="{BB962C8B-B14F-4D97-AF65-F5344CB8AC3E}">
        <p14:creationId xmlns:p14="http://schemas.microsoft.com/office/powerpoint/2010/main" val="3728143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F8548EA-0F22-9069-77AB-BB45E172A89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AEE76AB-1CE5-EA3C-06C9-BE77D00BAB3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1F0978C-1C1E-9A0F-1261-B35C2838C951}"/>
              </a:ext>
            </a:extLst>
          </p:cNvPr>
          <p:cNvSpPr>
            <a:spLocks noGrp="1"/>
          </p:cNvSpPr>
          <p:nvPr>
            <p:ph type="dt" sz="half" idx="10"/>
          </p:nvPr>
        </p:nvSpPr>
        <p:spPr/>
        <p:txBody>
          <a:bodyPr/>
          <a:lstStyle/>
          <a:p>
            <a:fld id="{9C34D069-3019-4F07-8A4B-DCC5FFE32242}" type="datetimeFigureOut">
              <a:rPr lang="fr-FR" smtClean="0"/>
              <a:t>01/12/2022</a:t>
            </a:fld>
            <a:endParaRPr lang="fr-FR"/>
          </a:p>
        </p:txBody>
      </p:sp>
      <p:sp>
        <p:nvSpPr>
          <p:cNvPr id="5" name="Espace réservé du pied de page 4">
            <a:extLst>
              <a:ext uri="{FF2B5EF4-FFF2-40B4-BE49-F238E27FC236}">
                <a16:creationId xmlns:a16="http://schemas.microsoft.com/office/drawing/2014/main" id="{746108EA-F6BF-648C-A5FB-8DC729F94F6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6F68EEF-2026-0A31-A980-60CD52BEE6F6}"/>
              </a:ext>
            </a:extLst>
          </p:cNvPr>
          <p:cNvSpPr>
            <a:spLocks noGrp="1"/>
          </p:cNvSpPr>
          <p:nvPr>
            <p:ph type="sldNum" sz="quarter" idx="12"/>
          </p:nvPr>
        </p:nvSpPr>
        <p:spPr/>
        <p:txBody>
          <a:bodyPr/>
          <a:lstStyle/>
          <a:p>
            <a:fld id="{C9BFB1B4-8C69-4984-8E69-11E28FCA873E}" type="slidenum">
              <a:rPr lang="fr-FR" smtClean="0"/>
              <a:t>‹N°›</a:t>
            </a:fld>
            <a:endParaRPr lang="fr-FR"/>
          </a:p>
        </p:txBody>
      </p:sp>
    </p:spTree>
    <p:extLst>
      <p:ext uri="{BB962C8B-B14F-4D97-AF65-F5344CB8AC3E}">
        <p14:creationId xmlns:p14="http://schemas.microsoft.com/office/powerpoint/2010/main" val="456584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10827D-0683-6455-5282-5E44D2BAC51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0D802A8-1EA8-C1B6-9DED-3E43FBCAE310}"/>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B0D1925-B1FF-64C6-4E80-4F4017B37956}"/>
              </a:ext>
            </a:extLst>
          </p:cNvPr>
          <p:cNvSpPr>
            <a:spLocks noGrp="1"/>
          </p:cNvSpPr>
          <p:nvPr>
            <p:ph type="dt" sz="half" idx="10"/>
          </p:nvPr>
        </p:nvSpPr>
        <p:spPr/>
        <p:txBody>
          <a:bodyPr/>
          <a:lstStyle/>
          <a:p>
            <a:fld id="{9C34D069-3019-4F07-8A4B-DCC5FFE32242}" type="datetimeFigureOut">
              <a:rPr lang="fr-FR" smtClean="0"/>
              <a:t>01/12/2022</a:t>
            </a:fld>
            <a:endParaRPr lang="fr-FR"/>
          </a:p>
        </p:txBody>
      </p:sp>
      <p:sp>
        <p:nvSpPr>
          <p:cNvPr id="5" name="Espace réservé du pied de page 4">
            <a:extLst>
              <a:ext uri="{FF2B5EF4-FFF2-40B4-BE49-F238E27FC236}">
                <a16:creationId xmlns:a16="http://schemas.microsoft.com/office/drawing/2014/main" id="{B456FE6B-11B6-D767-4E8C-7E27557A561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165CDEE-AA24-FBE8-E5FF-D12569226413}"/>
              </a:ext>
            </a:extLst>
          </p:cNvPr>
          <p:cNvSpPr>
            <a:spLocks noGrp="1"/>
          </p:cNvSpPr>
          <p:nvPr>
            <p:ph type="sldNum" sz="quarter" idx="12"/>
          </p:nvPr>
        </p:nvSpPr>
        <p:spPr/>
        <p:txBody>
          <a:bodyPr/>
          <a:lstStyle/>
          <a:p>
            <a:fld id="{C9BFB1B4-8C69-4984-8E69-11E28FCA873E}" type="slidenum">
              <a:rPr lang="fr-FR" smtClean="0"/>
              <a:t>‹N°›</a:t>
            </a:fld>
            <a:endParaRPr lang="fr-FR"/>
          </a:p>
        </p:txBody>
      </p:sp>
    </p:spTree>
    <p:extLst>
      <p:ext uri="{BB962C8B-B14F-4D97-AF65-F5344CB8AC3E}">
        <p14:creationId xmlns:p14="http://schemas.microsoft.com/office/powerpoint/2010/main" val="1141780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E8D3EF-A53B-4FC8-F83A-FD0B070A5B89}"/>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E2974AD7-51AB-55CD-559A-4F945BFE1E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F5E0CAC-56AC-3229-260F-CEE6B4D25B48}"/>
              </a:ext>
            </a:extLst>
          </p:cNvPr>
          <p:cNvSpPr>
            <a:spLocks noGrp="1"/>
          </p:cNvSpPr>
          <p:nvPr>
            <p:ph type="dt" sz="half" idx="10"/>
          </p:nvPr>
        </p:nvSpPr>
        <p:spPr/>
        <p:txBody>
          <a:bodyPr/>
          <a:lstStyle/>
          <a:p>
            <a:fld id="{9C34D069-3019-4F07-8A4B-DCC5FFE32242}" type="datetimeFigureOut">
              <a:rPr lang="fr-FR" smtClean="0"/>
              <a:t>01/12/2022</a:t>
            </a:fld>
            <a:endParaRPr lang="fr-FR"/>
          </a:p>
        </p:txBody>
      </p:sp>
      <p:sp>
        <p:nvSpPr>
          <p:cNvPr id="5" name="Espace réservé du pied de page 4">
            <a:extLst>
              <a:ext uri="{FF2B5EF4-FFF2-40B4-BE49-F238E27FC236}">
                <a16:creationId xmlns:a16="http://schemas.microsoft.com/office/drawing/2014/main" id="{E580F50D-6A99-3CEA-118E-EC0A77FE083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5BB72AE-E2C5-099F-C1F4-B15FEAEFF789}"/>
              </a:ext>
            </a:extLst>
          </p:cNvPr>
          <p:cNvSpPr>
            <a:spLocks noGrp="1"/>
          </p:cNvSpPr>
          <p:nvPr>
            <p:ph type="sldNum" sz="quarter" idx="12"/>
          </p:nvPr>
        </p:nvSpPr>
        <p:spPr/>
        <p:txBody>
          <a:bodyPr/>
          <a:lstStyle/>
          <a:p>
            <a:fld id="{C9BFB1B4-8C69-4984-8E69-11E28FCA873E}" type="slidenum">
              <a:rPr lang="fr-FR" smtClean="0"/>
              <a:t>‹N°›</a:t>
            </a:fld>
            <a:endParaRPr lang="fr-FR"/>
          </a:p>
        </p:txBody>
      </p:sp>
    </p:spTree>
    <p:extLst>
      <p:ext uri="{BB962C8B-B14F-4D97-AF65-F5344CB8AC3E}">
        <p14:creationId xmlns:p14="http://schemas.microsoft.com/office/powerpoint/2010/main" val="100065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DD4FE3-52CA-C6F7-B7E6-E2E8655F2B1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A5AB864-E365-3BE6-3DC8-3E59B52DCF6E}"/>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26FF26B-23DC-B6E2-1DB4-920AE5A4E2F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671E6CF2-C20F-28F2-094B-3E3E7E452E87}"/>
              </a:ext>
            </a:extLst>
          </p:cNvPr>
          <p:cNvSpPr>
            <a:spLocks noGrp="1"/>
          </p:cNvSpPr>
          <p:nvPr>
            <p:ph type="dt" sz="half" idx="10"/>
          </p:nvPr>
        </p:nvSpPr>
        <p:spPr/>
        <p:txBody>
          <a:bodyPr/>
          <a:lstStyle/>
          <a:p>
            <a:fld id="{9C34D069-3019-4F07-8A4B-DCC5FFE32242}" type="datetimeFigureOut">
              <a:rPr lang="fr-FR" smtClean="0"/>
              <a:t>01/12/2022</a:t>
            </a:fld>
            <a:endParaRPr lang="fr-FR"/>
          </a:p>
        </p:txBody>
      </p:sp>
      <p:sp>
        <p:nvSpPr>
          <p:cNvPr id="6" name="Espace réservé du pied de page 5">
            <a:extLst>
              <a:ext uri="{FF2B5EF4-FFF2-40B4-BE49-F238E27FC236}">
                <a16:creationId xmlns:a16="http://schemas.microsoft.com/office/drawing/2014/main" id="{589195AE-C0B3-3FD5-7A05-C234BA254B0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E942B5C-F6ED-4777-DF39-D1BB57334A07}"/>
              </a:ext>
            </a:extLst>
          </p:cNvPr>
          <p:cNvSpPr>
            <a:spLocks noGrp="1"/>
          </p:cNvSpPr>
          <p:nvPr>
            <p:ph type="sldNum" sz="quarter" idx="12"/>
          </p:nvPr>
        </p:nvSpPr>
        <p:spPr/>
        <p:txBody>
          <a:bodyPr/>
          <a:lstStyle/>
          <a:p>
            <a:fld id="{C9BFB1B4-8C69-4984-8E69-11E28FCA873E}" type="slidenum">
              <a:rPr lang="fr-FR" smtClean="0"/>
              <a:t>‹N°›</a:t>
            </a:fld>
            <a:endParaRPr lang="fr-FR"/>
          </a:p>
        </p:txBody>
      </p:sp>
    </p:spTree>
    <p:extLst>
      <p:ext uri="{BB962C8B-B14F-4D97-AF65-F5344CB8AC3E}">
        <p14:creationId xmlns:p14="http://schemas.microsoft.com/office/powerpoint/2010/main" val="3020741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4CAF2F-A7FE-88F2-3DDE-C35C53EBA076}"/>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B0B5363-7748-5156-0B05-848247D077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D8C0CC5-15D7-2398-E02E-3BEDA1E6158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CE53B41-4B86-E938-5952-A7F1A1731E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EFC1847-16C3-B306-A899-B5E2C22B7BD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85E1183-8D2F-AE59-F193-482897B2E642}"/>
              </a:ext>
            </a:extLst>
          </p:cNvPr>
          <p:cNvSpPr>
            <a:spLocks noGrp="1"/>
          </p:cNvSpPr>
          <p:nvPr>
            <p:ph type="dt" sz="half" idx="10"/>
          </p:nvPr>
        </p:nvSpPr>
        <p:spPr/>
        <p:txBody>
          <a:bodyPr/>
          <a:lstStyle/>
          <a:p>
            <a:fld id="{9C34D069-3019-4F07-8A4B-DCC5FFE32242}" type="datetimeFigureOut">
              <a:rPr lang="fr-FR" smtClean="0"/>
              <a:t>01/12/2022</a:t>
            </a:fld>
            <a:endParaRPr lang="fr-FR"/>
          </a:p>
        </p:txBody>
      </p:sp>
      <p:sp>
        <p:nvSpPr>
          <p:cNvPr id="8" name="Espace réservé du pied de page 7">
            <a:extLst>
              <a:ext uri="{FF2B5EF4-FFF2-40B4-BE49-F238E27FC236}">
                <a16:creationId xmlns:a16="http://schemas.microsoft.com/office/drawing/2014/main" id="{144F6736-1052-58BC-92F2-40B2C269BCD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460A61E4-CC23-6A79-50FD-D437A89F0BC4}"/>
              </a:ext>
            </a:extLst>
          </p:cNvPr>
          <p:cNvSpPr>
            <a:spLocks noGrp="1"/>
          </p:cNvSpPr>
          <p:nvPr>
            <p:ph type="sldNum" sz="quarter" idx="12"/>
          </p:nvPr>
        </p:nvSpPr>
        <p:spPr/>
        <p:txBody>
          <a:bodyPr/>
          <a:lstStyle/>
          <a:p>
            <a:fld id="{C9BFB1B4-8C69-4984-8E69-11E28FCA873E}" type="slidenum">
              <a:rPr lang="fr-FR" smtClean="0"/>
              <a:t>‹N°›</a:t>
            </a:fld>
            <a:endParaRPr lang="fr-FR"/>
          </a:p>
        </p:txBody>
      </p:sp>
    </p:spTree>
    <p:extLst>
      <p:ext uri="{BB962C8B-B14F-4D97-AF65-F5344CB8AC3E}">
        <p14:creationId xmlns:p14="http://schemas.microsoft.com/office/powerpoint/2010/main" val="1026066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EB290E-66B5-0AA8-213B-A862A576C70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0D4D6F5-34B1-667E-51F7-BBC669298062}"/>
              </a:ext>
            </a:extLst>
          </p:cNvPr>
          <p:cNvSpPr>
            <a:spLocks noGrp="1"/>
          </p:cNvSpPr>
          <p:nvPr>
            <p:ph type="dt" sz="half" idx="10"/>
          </p:nvPr>
        </p:nvSpPr>
        <p:spPr/>
        <p:txBody>
          <a:bodyPr/>
          <a:lstStyle/>
          <a:p>
            <a:fld id="{9C34D069-3019-4F07-8A4B-DCC5FFE32242}" type="datetimeFigureOut">
              <a:rPr lang="fr-FR" smtClean="0"/>
              <a:t>01/12/2022</a:t>
            </a:fld>
            <a:endParaRPr lang="fr-FR"/>
          </a:p>
        </p:txBody>
      </p:sp>
      <p:sp>
        <p:nvSpPr>
          <p:cNvPr id="4" name="Espace réservé du pied de page 3">
            <a:extLst>
              <a:ext uri="{FF2B5EF4-FFF2-40B4-BE49-F238E27FC236}">
                <a16:creationId xmlns:a16="http://schemas.microsoft.com/office/drawing/2014/main" id="{F0B8B40A-FBBD-04BD-4D4F-298393325B6F}"/>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AC82E1C2-57CC-3F92-B8E7-99F7FBE2D347}"/>
              </a:ext>
            </a:extLst>
          </p:cNvPr>
          <p:cNvSpPr>
            <a:spLocks noGrp="1"/>
          </p:cNvSpPr>
          <p:nvPr>
            <p:ph type="sldNum" sz="quarter" idx="12"/>
          </p:nvPr>
        </p:nvSpPr>
        <p:spPr/>
        <p:txBody>
          <a:bodyPr/>
          <a:lstStyle/>
          <a:p>
            <a:fld id="{C9BFB1B4-8C69-4984-8E69-11E28FCA873E}" type="slidenum">
              <a:rPr lang="fr-FR" smtClean="0"/>
              <a:t>‹N°›</a:t>
            </a:fld>
            <a:endParaRPr lang="fr-FR"/>
          </a:p>
        </p:txBody>
      </p:sp>
    </p:spTree>
    <p:extLst>
      <p:ext uri="{BB962C8B-B14F-4D97-AF65-F5344CB8AC3E}">
        <p14:creationId xmlns:p14="http://schemas.microsoft.com/office/powerpoint/2010/main" val="590943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BF250F1-6AB3-6396-1462-4D32E42B58F4}"/>
              </a:ext>
            </a:extLst>
          </p:cNvPr>
          <p:cNvSpPr>
            <a:spLocks noGrp="1"/>
          </p:cNvSpPr>
          <p:nvPr>
            <p:ph type="dt" sz="half" idx="10"/>
          </p:nvPr>
        </p:nvSpPr>
        <p:spPr/>
        <p:txBody>
          <a:bodyPr/>
          <a:lstStyle/>
          <a:p>
            <a:fld id="{9C34D069-3019-4F07-8A4B-DCC5FFE32242}" type="datetimeFigureOut">
              <a:rPr lang="fr-FR" smtClean="0"/>
              <a:t>01/12/2022</a:t>
            </a:fld>
            <a:endParaRPr lang="fr-FR"/>
          </a:p>
        </p:txBody>
      </p:sp>
      <p:sp>
        <p:nvSpPr>
          <p:cNvPr id="3" name="Espace réservé du pied de page 2">
            <a:extLst>
              <a:ext uri="{FF2B5EF4-FFF2-40B4-BE49-F238E27FC236}">
                <a16:creationId xmlns:a16="http://schemas.microsoft.com/office/drawing/2014/main" id="{87FC0A17-4771-6853-63D5-0F455CA43887}"/>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CB36717-6359-497C-5353-F530840679E1}"/>
              </a:ext>
            </a:extLst>
          </p:cNvPr>
          <p:cNvSpPr>
            <a:spLocks noGrp="1"/>
          </p:cNvSpPr>
          <p:nvPr>
            <p:ph type="sldNum" sz="quarter" idx="12"/>
          </p:nvPr>
        </p:nvSpPr>
        <p:spPr/>
        <p:txBody>
          <a:bodyPr/>
          <a:lstStyle/>
          <a:p>
            <a:fld id="{C9BFB1B4-8C69-4984-8E69-11E28FCA873E}" type="slidenum">
              <a:rPr lang="fr-FR" smtClean="0"/>
              <a:t>‹N°›</a:t>
            </a:fld>
            <a:endParaRPr lang="fr-FR"/>
          </a:p>
        </p:txBody>
      </p:sp>
    </p:spTree>
    <p:extLst>
      <p:ext uri="{BB962C8B-B14F-4D97-AF65-F5344CB8AC3E}">
        <p14:creationId xmlns:p14="http://schemas.microsoft.com/office/powerpoint/2010/main" val="836115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B1467-8B72-45EB-0B89-33E4013DA25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6D069576-CDA0-9A8B-407D-AD39144258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49482E2-8F8C-AD98-A34B-CFD964B485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507C565-C1D7-5E72-BA5F-D37006AB13BE}"/>
              </a:ext>
            </a:extLst>
          </p:cNvPr>
          <p:cNvSpPr>
            <a:spLocks noGrp="1"/>
          </p:cNvSpPr>
          <p:nvPr>
            <p:ph type="dt" sz="half" idx="10"/>
          </p:nvPr>
        </p:nvSpPr>
        <p:spPr/>
        <p:txBody>
          <a:bodyPr/>
          <a:lstStyle/>
          <a:p>
            <a:fld id="{9C34D069-3019-4F07-8A4B-DCC5FFE32242}" type="datetimeFigureOut">
              <a:rPr lang="fr-FR" smtClean="0"/>
              <a:t>01/12/2022</a:t>
            </a:fld>
            <a:endParaRPr lang="fr-FR"/>
          </a:p>
        </p:txBody>
      </p:sp>
      <p:sp>
        <p:nvSpPr>
          <p:cNvPr id="6" name="Espace réservé du pied de page 5">
            <a:extLst>
              <a:ext uri="{FF2B5EF4-FFF2-40B4-BE49-F238E27FC236}">
                <a16:creationId xmlns:a16="http://schemas.microsoft.com/office/drawing/2014/main" id="{56433B37-645F-9FC8-6F7F-1B98C8C9064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207A58A-15B8-974A-2FC6-B2329BB9EA67}"/>
              </a:ext>
            </a:extLst>
          </p:cNvPr>
          <p:cNvSpPr>
            <a:spLocks noGrp="1"/>
          </p:cNvSpPr>
          <p:nvPr>
            <p:ph type="sldNum" sz="quarter" idx="12"/>
          </p:nvPr>
        </p:nvSpPr>
        <p:spPr/>
        <p:txBody>
          <a:bodyPr/>
          <a:lstStyle/>
          <a:p>
            <a:fld id="{C9BFB1B4-8C69-4984-8E69-11E28FCA873E}" type="slidenum">
              <a:rPr lang="fr-FR" smtClean="0"/>
              <a:t>‹N°›</a:t>
            </a:fld>
            <a:endParaRPr lang="fr-FR"/>
          </a:p>
        </p:txBody>
      </p:sp>
    </p:spTree>
    <p:extLst>
      <p:ext uri="{BB962C8B-B14F-4D97-AF65-F5344CB8AC3E}">
        <p14:creationId xmlns:p14="http://schemas.microsoft.com/office/powerpoint/2010/main" val="108392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994FE2-2D64-3D22-E156-51E24405A66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1AC00F8-BE36-A9FC-3C26-697492A48D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B70E2CA-DAFA-5B7A-B71A-CCE147383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F60B1EF-6D3A-FE4E-DFB0-AE02BEE12F49}"/>
              </a:ext>
            </a:extLst>
          </p:cNvPr>
          <p:cNvSpPr>
            <a:spLocks noGrp="1"/>
          </p:cNvSpPr>
          <p:nvPr>
            <p:ph type="dt" sz="half" idx="10"/>
          </p:nvPr>
        </p:nvSpPr>
        <p:spPr/>
        <p:txBody>
          <a:bodyPr/>
          <a:lstStyle/>
          <a:p>
            <a:fld id="{9C34D069-3019-4F07-8A4B-DCC5FFE32242}" type="datetimeFigureOut">
              <a:rPr lang="fr-FR" smtClean="0"/>
              <a:t>01/12/2022</a:t>
            </a:fld>
            <a:endParaRPr lang="fr-FR"/>
          </a:p>
        </p:txBody>
      </p:sp>
      <p:sp>
        <p:nvSpPr>
          <p:cNvPr id="6" name="Espace réservé du pied de page 5">
            <a:extLst>
              <a:ext uri="{FF2B5EF4-FFF2-40B4-BE49-F238E27FC236}">
                <a16:creationId xmlns:a16="http://schemas.microsoft.com/office/drawing/2014/main" id="{AEA94696-8D45-03CF-514F-2E0753791DE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5C19F02-22DE-332F-2481-09CAE1AED086}"/>
              </a:ext>
            </a:extLst>
          </p:cNvPr>
          <p:cNvSpPr>
            <a:spLocks noGrp="1"/>
          </p:cNvSpPr>
          <p:nvPr>
            <p:ph type="sldNum" sz="quarter" idx="12"/>
          </p:nvPr>
        </p:nvSpPr>
        <p:spPr/>
        <p:txBody>
          <a:bodyPr/>
          <a:lstStyle/>
          <a:p>
            <a:fld id="{C9BFB1B4-8C69-4984-8E69-11E28FCA873E}" type="slidenum">
              <a:rPr lang="fr-FR" smtClean="0"/>
              <a:t>‹N°›</a:t>
            </a:fld>
            <a:endParaRPr lang="fr-FR"/>
          </a:p>
        </p:txBody>
      </p:sp>
    </p:spTree>
    <p:extLst>
      <p:ext uri="{BB962C8B-B14F-4D97-AF65-F5344CB8AC3E}">
        <p14:creationId xmlns:p14="http://schemas.microsoft.com/office/powerpoint/2010/main" val="2355565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E41B89D-0CC2-5B2A-9767-F77E90C9B2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82CB4A2-27E9-F530-2AEF-4BBEE013B5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86DFF6A-0F34-1FB8-F785-08F73FB724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34D069-3019-4F07-8A4B-DCC5FFE32242}" type="datetimeFigureOut">
              <a:rPr lang="fr-FR" smtClean="0"/>
              <a:t>01/12/2022</a:t>
            </a:fld>
            <a:endParaRPr lang="fr-FR"/>
          </a:p>
        </p:txBody>
      </p:sp>
      <p:sp>
        <p:nvSpPr>
          <p:cNvPr id="5" name="Espace réservé du pied de page 4">
            <a:extLst>
              <a:ext uri="{FF2B5EF4-FFF2-40B4-BE49-F238E27FC236}">
                <a16:creationId xmlns:a16="http://schemas.microsoft.com/office/drawing/2014/main" id="{CE576402-574B-01DA-554F-569EF33909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57464EB-8BF3-2674-8517-085391846A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BFB1B4-8C69-4984-8E69-11E28FCA873E}" type="slidenum">
              <a:rPr lang="fr-FR" smtClean="0"/>
              <a:t>‹N°›</a:t>
            </a:fld>
            <a:endParaRPr lang="fr-FR"/>
          </a:p>
        </p:txBody>
      </p:sp>
    </p:spTree>
    <p:extLst>
      <p:ext uri="{BB962C8B-B14F-4D97-AF65-F5344CB8AC3E}">
        <p14:creationId xmlns:p14="http://schemas.microsoft.com/office/powerpoint/2010/main" val="2017949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fif"/><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fif"/><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F84D119-7985-01CE-EF00-03C9C1912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670" y="364184"/>
            <a:ext cx="2182878" cy="696492"/>
          </a:xfrm>
          <a:prstGeom prst="rect">
            <a:avLst/>
          </a:prstGeom>
        </p:spPr>
      </p:pic>
      <p:pic>
        <p:nvPicPr>
          <p:cNvPr id="7" name="Image 6">
            <a:extLst>
              <a:ext uri="{FF2B5EF4-FFF2-40B4-BE49-F238E27FC236}">
                <a16:creationId xmlns:a16="http://schemas.microsoft.com/office/drawing/2014/main" id="{5D54E2A7-409A-7B15-B06E-DB4900E4A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1048" y="317531"/>
            <a:ext cx="2307282" cy="789798"/>
          </a:xfrm>
          <a:prstGeom prst="rect">
            <a:avLst/>
          </a:prstGeom>
        </p:spPr>
      </p:pic>
      <p:sp>
        <p:nvSpPr>
          <p:cNvPr id="12" name="Rectangle : coins arrondis 11">
            <a:extLst>
              <a:ext uri="{FF2B5EF4-FFF2-40B4-BE49-F238E27FC236}">
                <a16:creationId xmlns:a16="http://schemas.microsoft.com/office/drawing/2014/main" id="{1164B3C6-9DB1-4A07-4795-16D01CF26991}"/>
              </a:ext>
            </a:extLst>
          </p:cNvPr>
          <p:cNvSpPr/>
          <p:nvPr/>
        </p:nvSpPr>
        <p:spPr>
          <a:xfrm>
            <a:off x="2223175" y="1483568"/>
            <a:ext cx="7745649" cy="1250301"/>
          </a:xfrm>
          <a:prstGeom prst="roundRect">
            <a:avLst/>
          </a:prstGeom>
          <a:solidFill>
            <a:srgbClr val="00B0F0"/>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t>ANALYSE STATISTIQUE DE BASES DE DONNEES ROUTIERES FRANCAISES</a:t>
            </a:r>
            <a:endParaRPr lang="fr-FR" sz="2400" b="1" i="1" dirty="0">
              <a:latin typeface="Arial" charset="0"/>
              <a:cs typeface="Arial" charset="0"/>
            </a:endParaRPr>
          </a:p>
          <a:p>
            <a:pPr algn="ctr"/>
            <a:endParaRPr lang="fr-FR" dirty="0"/>
          </a:p>
        </p:txBody>
      </p:sp>
      <p:pic>
        <p:nvPicPr>
          <p:cNvPr id="14" name="Image 13">
            <a:extLst>
              <a:ext uri="{FF2B5EF4-FFF2-40B4-BE49-F238E27FC236}">
                <a16:creationId xmlns:a16="http://schemas.microsoft.com/office/drawing/2014/main" id="{5AC8DB41-4095-8397-9AE9-246E1FD83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1973" y="4047540"/>
            <a:ext cx="4305457" cy="1836183"/>
          </a:xfrm>
          <a:prstGeom prst="rect">
            <a:avLst/>
          </a:prstGeom>
        </p:spPr>
      </p:pic>
      <p:sp>
        <p:nvSpPr>
          <p:cNvPr id="17" name="ZoneTexte 16">
            <a:extLst>
              <a:ext uri="{FF2B5EF4-FFF2-40B4-BE49-F238E27FC236}">
                <a16:creationId xmlns:a16="http://schemas.microsoft.com/office/drawing/2014/main" id="{C104CF89-FBD1-2180-12E9-13DF22879D4C}"/>
              </a:ext>
            </a:extLst>
          </p:cNvPr>
          <p:cNvSpPr txBox="1"/>
          <p:nvPr/>
        </p:nvSpPr>
        <p:spPr>
          <a:xfrm>
            <a:off x="3545632" y="2915215"/>
            <a:ext cx="5100734" cy="369332"/>
          </a:xfrm>
          <a:prstGeom prst="rect">
            <a:avLst/>
          </a:prstGeom>
          <a:noFill/>
        </p:spPr>
        <p:txBody>
          <a:bodyPr wrap="square" rtlCol="0">
            <a:spAutoFit/>
          </a:bodyPr>
          <a:lstStyle/>
          <a:p>
            <a:r>
              <a:rPr lang="fr-FR" b="1" i="1" dirty="0"/>
              <a:t>Master 2 Probabilité et Statistique Appliquées (PSA)</a:t>
            </a:r>
          </a:p>
        </p:txBody>
      </p:sp>
      <p:sp>
        <p:nvSpPr>
          <p:cNvPr id="18" name="ZoneTexte 17">
            <a:extLst>
              <a:ext uri="{FF2B5EF4-FFF2-40B4-BE49-F238E27FC236}">
                <a16:creationId xmlns:a16="http://schemas.microsoft.com/office/drawing/2014/main" id="{D827656B-B4AD-A19E-BE4E-55FC8E0A6A32}"/>
              </a:ext>
            </a:extLst>
          </p:cNvPr>
          <p:cNvSpPr txBox="1"/>
          <p:nvPr/>
        </p:nvSpPr>
        <p:spPr>
          <a:xfrm>
            <a:off x="233264" y="3862874"/>
            <a:ext cx="3312367" cy="369332"/>
          </a:xfrm>
          <a:prstGeom prst="rect">
            <a:avLst/>
          </a:prstGeom>
          <a:noFill/>
        </p:spPr>
        <p:txBody>
          <a:bodyPr wrap="square" rtlCol="0">
            <a:spAutoFit/>
          </a:bodyPr>
          <a:lstStyle/>
          <a:p>
            <a:r>
              <a:rPr lang="fr-FR" b="1" i="1" dirty="0"/>
              <a:t>Présenté par :  </a:t>
            </a:r>
            <a:r>
              <a:rPr lang="fr-FR" dirty="0"/>
              <a:t>EL GHARBI Taha</a:t>
            </a:r>
          </a:p>
        </p:txBody>
      </p:sp>
      <p:sp>
        <p:nvSpPr>
          <p:cNvPr id="19" name="ZoneTexte 18">
            <a:extLst>
              <a:ext uri="{FF2B5EF4-FFF2-40B4-BE49-F238E27FC236}">
                <a16:creationId xmlns:a16="http://schemas.microsoft.com/office/drawing/2014/main" id="{BB8E8FDC-B35A-CF8B-6E4B-A42D1540E554}"/>
              </a:ext>
            </a:extLst>
          </p:cNvPr>
          <p:cNvSpPr txBox="1"/>
          <p:nvPr/>
        </p:nvSpPr>
        <p:spPr>
          <a:xfrm>
            <a:off x="8403772" y="3862874"/>
            <a:ext cx="3657600" cy="2031325"/>
          </a:xfrm>
          <a:prstGeom prst="rect">
            <a:avLst/>
          </a:prstGeom>
          <a:noFill/>
        </p:spPr>
        <p:txBody>
          <a:bodyPr wrap="square" rtlCol="0">
            <a:spAutoFit/>
          </a:bodyPr>
          <a:lstStyle/>
          <a:p>
            <a:r>
              <a:rPr lang="fr-FR" b="1" i="1" dirty="0"/>
              <a:t>Sous la direction de :</a:t>
            </a:r>
          </a:p>
          <a:p>
            <a:r>
              <a:rPr lang="fr-FR" b="1" i="1" dirty="0"/>
              <a:t>    </a:t>
            </a:r>
            <a:r>
              <a:rPr lang="fr-FR" i="1" dirty="0"/>
              <a:t>Mr. DAUCHER Dimitri (Encadrant)</a:t>
            </a:r>
          </a:p>
          <a:p>
            <a:r>
              <a:rPr lang="fr-FR" b="1" i="1" dirty="0"/>
              <a:t>    </a:t>
            </a:r>
            <a:r>
              <a:rPr lang="fr-FR" i="1" dirty="0"/>
              <a:t>Mr.</a:t>
            </a:r>
            <a:r>
              <a:rPr lang="fr-FR" b="1" i="1" dirty="0"/>
              <a:t> </a:t>
            </a:r>
            <a:r>
              <a:rPr lang="fr-FR" sz="1800" i="1" dirty="0">
                <a:solidFill>
                  <a:schemeClr val="tx1"/>
                </a:solidFill>
              </a:rPr>
              <a:t>BOUILLAUT Laurent </a:t>
            </a:r>
          </a:p>
          <a:p>
            <a:endParaRPr lang="fr-FR" i="1" dirty="0"/>
          </a:p>
          <a:p>
            <a:r>
              <a:rPr lang="fr-FR" b="1" i="1" dirty="0"/>
              <a:t> Consultant :</a:t>
            </a:r>
          </a:p>
          <a:p>
            <a:r>
              <a:rPr lang="fr-FR" b="1" i="1" dirty="0"/>
              <a:t>    </a:t>
            </a:r>
            <a:r>
              <a:rPr lang="fr-FR" i="1" dirty="0"/>
              <a:t>Mr. REDONDIN Maxime (COLAS)</a:t>
            </a:r>
          </a:p>
          <a:p>
            <a:r>
              <a:rPr lang="fr-FR" b="1" i="1" dirty="0"/>
              <a:t>         </a:t>
            </a:r>
          </a:p>
        </p:txBody>
      </p:sp>
      <p:pic>
        <p:nvPicPr>
          <p:cNvPr id="3" name="Image 2">
            <a:extLst>
              <a:ext uri="{FF2B5EF4-FFF2-40B4-BE49-F238E27FC236}">
                <a16:creationId xmlns:a16="http://schemas.microsoft.com/office/drawing/2014/main" id="{A2B43083-1A40-3C95-01AB-D511BA413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1612" y="5701291"/>
            <a:ext cx="1346718" cy="909155"/>
          </a:xfrm>
          <a:prstGeom prst="rect">
            <a:avLst/>
          </a:prstGeom>
        </p:spPr>
      </p:pic>
    </p:spTree>
    <p:extLst>
      <p:ext uri="{BB962C8B-B14F-4D97-AF65-F5344CB8AC3E}">
        <p14:creationId xmlns:p14="http://schemas.microsoft.com/office/powerpoint/2010/main" val="2497905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texte 2">
            <a:extLst>
              <a:ext uri="{FF2B5EF4-FFF2-40B4-BE49-F238E27FC236}">
                <a16:creationId xmlns:a16="http://schemas.microsoft.com/office/drawing/2014/main" id="{3F19AE2A-0201-4AD7-DF7F-4BAA135BDAAE}"/>
              </a:ext>
            </a:extLst>
          </p:cNvPr>
          <p:cNvSpPr txBox="1">
            <a:spLocks/>
          </p:cNvSpPr>
          <p:nvPr/>
        </p:nvSpPr>
        <p:spPr>
          <a:xfrm>
            <a:off x="0" y="3116869"/>
            <a:ext cx="10264140" cy="34854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3162" lvl="1" indent="-285750">
              <a:buFont typeface="Wingdings" panose="05000000000000000000" pitchFamily="2" charset="2"/>
              <a:buChar char="Ø"/>
            </a:pPr>
            <a:endParaRPr lang="fr-FR" sz="1600" b="1" dirty="0"/>
          </a:p>
          <a:p>
            <a:pPr marL="373162" lvl="1" indent="-285750">
              <a:buFont typeface="Wingdings" panose="05000000000000000000" pitchFamily="2" charset="2"/>
              <a:buChar char="Ø"/>
            </a:pPr>
            <a:r>
              <a:rPr lang="fr-FR" sz="1600" b="1" dirty="0"/>
              <a:t>Chaque tronçon de la route est défini par :</a:t>
            </a:r>
          </a:p>
          <a:p>
            <a:pPr marL="87412" lvl="1"/>
            <a:endParaRPr lang="fr-FR" sz="1600" dirty="0"/>
          </a:p>
          <a:p>
            <a:pPr lvl="2">
              <a:lnSpc>
                <a:spcPct val="110000"/>
              </a:lnSpc>
              <a:spcBef>
                <a:spcPts val="0"/>
              </a:spcBef>
              <a:buFont typeface="Wingdings" panose="05000000000000000000" pitchFamily="2" charset="2"/>
              <a:buChar char="v"/>
            </a:pPr>
            <a:r>
              <a:rPr lang="fr-FR" sz="1600" dirty="0"/>
              <a:t> </a:t>
            </a:r>
            <a:r>
              <a:rPr lang="fr-FR" sz="1600" b="1" dirty="0"/>
              <a:t>Son Id-rte500 = </a:t>
            </a:r>
            <a:r>
              <a:rPr lang="fr-FR" sz="1600" dirty="0"/>
              <a:t>Identifiant ROUTE 500 du tronçon de route.</a:t>
            </a:r>
          </a:p>
          <a:p>
            <a:pPr lvl="2">
              <a:lnSpc>
                <a:spcPct val="110000"/>
              </a:lnSpc>
              <a:spcBef>
                <a:spcPts val="0"/>
              </a:spcBef>
              <a:buFont typeface="Wingdings" panose="05000000000000000000" pitchFamily="2" charset="2"/>
              <a:buChar char="v"/>
            </a:pPr>
            <a:r>
              <a:rPr lang="fr-FR" sz="1600" dirty="0"/>
              <a:t> </a:t>
            </a:r>
            <a:r>
              <a:rPr lang="fr-FR" sz="1600" b="1" dirty="0"/>
              <a:t>Longueur du tronçon </a:t>
            </a:r>
            <a:r>
              <a:rPr lang="fr-FR" sz="1600" dirty="0"/>
              <a:t>(en Km)</a:t>
            </a:r>
          </a:p>
          <a:p>
            <a:pPr lvl="2">
              <a:lnSpc>
                <a:spcPct val="110000"/>
              </a:lnSpc>
              <a:spcBef>
                <a:spcPts val="0"/>
              </a:spcBef>
              <a:buFont typeface="Wingdings" panose="05000000000000000000" pitchFamily="2" charset="2"/>
              <a:buChar char="v"/>
            </a:pPr>
            <a:r>
              <a:rPr lang="fr-FR" sz="1600" dirty="0"/>
              <a:t> </a:t>
            </a:r>
            <a:r>
              <a:rPr lang="fr-FR" sz="1600" b="1" dirty="0"/>
              <a:t>Vocation de la liaison </a:t>
            </a:r>
            <a:r>
              <a:rPr lang="fr-FR" sz="1600" dirty="0"/>
              <a:t>matérialise une hiérarchisation du réseau ( indique si le tronçon est de type autoroutier ou liaison principale.</a:t>
            </a:r>
          </a:p>
          <a:p>
            <a:pPr lvl="2">
              <a:lnSpc>
                <a:spcPct val="110000"/>
              </a:lnSpc>
              <a:spcBef>
                <a:spcPts val="0"/>
              </a:spcBef>
              <a:buFont typeface="Wingdings" panose="05000000000000000000" pitchFamily="2" charset="2"/>
              <a:buChar char="v"/>
            </a:pPr>
            <a:r>
              <a:rPr lang="fr-FR" sz="1600" b="1" dirty="0"/>
              <a:t> NB-CHAUSSE = </a:t>
            </a:r>
            <a:r>
              <a:rPr lang="fr-FR" sz="1600" dirty="0"/>
              <a:t>Nombre de chaussées du tronçon de route.</a:t>
            </a:r>
          </a:p>
          <a:p>
            <a:pPr lvl="2">
              <a:lnSpc>
                <a:spcPct val="110000"/>
              </a:lnSpc>
              <a:spcBef>
                <a:spcPts val="0"/>
              </a:spcBef>
              <a:buFont typeface="Wingdings" panose="05000000000000000000" pitchFamily="2" charset="2"/>
              <a:buChar char="v"/>
            </a:pPr>
            <a:r>
              <a:rPr lang="fr-FR" sz="1600" b="1" dirty="0"/>
              <a:t> NB-VOIES = </a:t>
            </a:r>
            <a:r>
              <a:rPr lang="fr-FR" sz="1600" dirty="0"/>
              <a:t>Nombre de voies du tronçon de route. </a:t>
            </a:r>
          </a:p>
          <a:p>
            <a:pPr lvl="2">
              <a:lnSpc>
                <a:spcPct val="110000"/>
              </a:lnSpc>
              <a:spcBef>
                <a:spcPts val="0"/>
              </a:spcBef>
              <a:buFont typeface="Wingdings" panose="05000000000000000000" pitchFamily="2" charset="2"/>
              <a:buChar char="v"/>
            </a:pPr>
            <a:r>
              <a:rPr lang="fr-FR" sz="1600" b="1" dirty="0"/>
              <a:t> RES-VERT = </a:t>
            </a:r>
            <a:r>
              <a:rPr lang="fr-FR" sz="1600" dirty="0"/>
              <a:t>Appartenance du tronçon de route au réseau vert. </a:t>
            </a:r>
          </a:p>
          <a:p>
            <a:pPr lvl="2">
              <a:lnSpc>
                <a:spcPct val="110000"/>
              </a:lnSpc>
              <a:spcBef>
                <a:spcPts val="0"/>
              </a:spcBef>
              <a:buFont typeface="Wingdings" panose="05000000000000000000" pitchFamily="2" charset="2"/>
              <a:buChar char="v"/>
            </a:pPr>
            <a:r>
              <a:rPr lang="fr-FR" sz="1600" b="1" dirty="0"/>
              <a:t> SENS = </a:t>
            </a:r>
            <a:r>
              <a:rPr lang="fr-FR" sz="1600" dirty="0"/>
              <a:t>Sens de circulation sur le tronçon de route. </a:t>
            </a:r>
          </a:p>
        </p:txBody>
      </p:sp>
      <p:sp>
        <p:nvSpPr>
          <p:cNvPr id="25" name="Rectangle : coins arrondis 24">
            <a:extLst>
              <a:ext uri="{FF2B5EF4-FFF2-40B4-BE49-F238E27FC236}">
                <a16:creationId xmlns:a16="http://schemas.microsoft.com/office/drawing/2014/main" id="{CC2BA646-2528-A442-6307-4E06F28D28B4}"/>
              </a:ext>
            </a:extLst>
          </p:cNvPr>
          <p:cNvSpPr/>
          <p:nvPr/>
        </p:nvSpPr>
        <p:spPr>
          <a:xfrm>
            <a:off x="334149" y="1431877"/>
            <a:ext cx="9742912" cy="1824507"/>
          </a:xfrm>
          <a:prstGeom prst="roundRect">
            <a:avLst/>
          </a:prstGeom>
          <a:solidFill>
            <a:schemeClr val="accent4">
              <a:lumMod val="60000"/>
              <a:lumOff val="40000"/>
            </a:schemeClr>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457200" lvl="1" indent="0">
              <a:buNone/>
            </a:pPr>
            <a:endParaRPr lang="fr-FR" sz="2100" b="1" i="1" dirty="0">
              <a:cs typeface="Times New Roman" panose="02020603050405020304" pitchFamily="18" charset="0"/>
            </a:endParaRPr>
          </a:p>
          <a:p>
            <a:pPr marL="457200" lvl="1" indent="0">
              <a:buNone/>
            </a:pPr>
            <a:r>
              <a:rPr lang="fr-FR" sz="2100" b="1" i="1" dirty="0">
                <a:cs typeface="Times New Roman" panose="02020603050405020304" pitchFamily="18" charset="0"/>
              </a:rPr>
              <a:t>2- Les données BD CARTO ( </a:t>
            </a:r>
            <a:r>
              <a:rPr lang="fr-FR" sz="2100" b="1" i="1" dirty="0"/>
              <a:t>Institut Géographique National [IGN] ):</a:t>
            </a:r>
          </a:p>
          <a:p>
            <a:pPr marL="457200" lvl="1" indent="0">
              <a:buNone/>
            </a:pPr>
            <a:r>
              <a:rPr lang="fr-FR" sz="2100" b="1" i="1" dirty="0">
                <a:cs typeface="Times New Roman" panose="02020603050405020304" pitchFamily="18" charset="0"/>
              </a:rPr>
              <a:t>                </a:t>
            </a:r>
            <a:r>
              <a:rPr lang="fr-FR" sz="2100" i="1" dirty="0">
                <a:solidFill>
                  <a:srgbClr val="FF0000"/>
                </a:solidFill>
                <a:cs typeface="Times New Roman" panose="02020603050405020304" pitchFamily="18" charset="0"/>
              </a:rPr>
              <a:t>( 3462 individus, 19 variables )</a:t>
            </a:r>
          </a:p>
          <a:p>
            <a:pPr lvl="1"/>
            <a:r>
              <a:rPr lang="fr-FR" sz="2100" b="1" i="1" dirty="0">
                <a:cs typeface="Times New Roman" panose="02020603050405020304" pitchFamily="18" charset="0"/>
              </a:rPr>
              <a:t> </a:t>
            </a:r>
            <a:r>
              <a:rPr lang="fr-FR" sz="1800" dirty="0">
                <a:cs typeface="Times New Roman" panose="02020603050405020304" pitchFamily="18" charset="0"/>
              </a:rPr>
              <a:t>Nature des routes ;</a:t>
            </a:r>
            <a:r>
              <a:rPr lang="fr-FR" sz="1800" b="0" dirty="0">
                <a:solidFill>
                  <a:schemeClr val="tx1"/>
                </a:solidFill>
                <a:cs typeface="Times New Roman" panose="02020603050405020304" pitchFamily="18" charset="0"/>
              </a:rPr>
              <a:t> Vocation </a:t>
            </a:r>
            <a:r>
              <a:rPr lang="fr-FR" dirty="0">
                <a:solidFill>
                  <a:schemeClr val="tx1"/>
                </a:solidFill>
                <a:cs typeface="Times New Roman" panose="02020603050405020304" pitchFamily="18" charset="0"/>
              </a:rPr>
              <a:t>; Appartenance au réseau vert ; ACESS ; Classement administratif ; Liaisons </a:t>
            </a:r>
            <a:r>
              <a:rPr lang="fr-FR" sz="1800" b="0" dirty="0">
                <a:solidFill>
                  <a:schemeClr val="tx1"/>
                </a:solidFill>
                <a:cs typeface="Times New Roman" panose="02020603050405020304" pitchFamily="18" charset="0"/>
              </a:rPr>
              <a:t>du réseau routier national ; Largeur des routes; Nombre de voies par chaussée sur le RRN ; …</a:t>
            </a:r>
            <a:endParaRPr lang="fr-FR" sz="1800" u="sng" dirty="0">
              <a:latin typeface="+mj-lt"/>
              <a:cs typeface="Times New Roman" panose="02020603050405020304" pitchFamily="18" charset="0"/>
            </a:endParaRPr>
          </a:p>
          <a:p>
            <a:pPr algn="ctr"/>
            <a:endParaRPr lang="fr-FR" dirty="0"/>
          </a:p>
        </p:txBody>
      </p:sp>
      <p:sp>
        <p:nvSpPr>
          <p:cNvPr id="26" name="Rectangle : coins arrondis 25">
            <a:extLst>
              <a:ext uri="{FF2B5EF4-FFF2-40B4-BE49-F238E27FC236}">
                <a16:creationId xmlns:a16="http://schemas.microsoft.com/office/drawing/2014/main" id="{A0EC1F28-6509-AD5D-1408-C301A9A9FA2C}"/>
              </a:ext>
            </a:extLst>
          </p:cNvPr>
          <p:cNvSpPr/>
          <p:nvPr/>
        </p:nvSpPr>
        <p:spPr>
          <a:xfrm>
            <a:off x="3136738" y="279918"/>
            <a:ext cx="5918524" cy="606489"/>
          </a:xfrm>
          <a:prstGeom prst="roundRect">
            <a:avLst/>
          </a:prstGeom>
          <a:solidFill>
            <a:schemeClr val="accent3"/>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Présentation des données</a:t>
            </a:r>
          </a:p>
        </p:txBody>
      </p:sp>
      <p:sp>
        <p:nvSpPr>
          <p:cNvPr id="27" name="Rectangle : coins arrondis 26">
            <a:extLst>
              <a:ext uri="{FF2B5EF4-FFF2-40B4-BE49-F238E27FC236}">
                <a16:creationId xmlns:a16="http://schemas.microsoft.com/office/drawing/2014/main" id="{71D63C87-FEDB-ECA0-591A-75D5C39B4278}"/>
              </a:ext>
            </a:extLst>
          </p:cNvPr>
          <p:cNvSpPr/>
          <p:nvPr/>
        </p:nvSpPr>
        <p:spPr>
          <a:xfrm>
            <a:off x="334149" y="270587"/>
            <a:ext cx="11638783"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PRESENTATION DES DONNEES IGN (INFRASTRUCTURE ROUTIERE)</a:t>
            </a:r>
          </a:p>
        </p:txBody>
      </p:sp>
      <p:sp>
        <p:nvSpPr>
          <p:cNvPr id="2" name="Rectangle à coins arrondis 6">
            <a:extLst>
              <a:ext uri="{FF2B5EF4-FFF2-40B4-BE49-F238E27FC236}">
                <a16:creationId xmlns:a16="http://schemas.microsoft.com/office/drawing/2014/main" id="{386C7A5F-204C-01DD-0AE9-624EC890C772}"/>
              </a:ext>
            </a:extLst>
          </p:cNvPr>
          <p:cNvSpPr/>
          <p:nvPr/>
        </p:nvSpPr>
        <p:spPr>
          <a:xfrm>
            <a:off x="10387370" y="1431877"/>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3" name="Rectangle à coins arrondis 7">
            <a:extLst>
              <a:ext uri="{FF2B5EF4-FFF2-40B4-BE49-F238E27FC236}">
                <a16:creationId xmlns:a16="http://schemas.microsoft.com/office/drawing/2014/main" id="{133CC9B2-D1E2-3AAD-579E-96F3A4012AAA}"/>
              </a:ext>
            </a:extLst>
          </p:cNvPr>
          <p:cNvSpPr/>
          <p:nvPr/>
        </p:nvSpPr>
        <p:spPr>
          <a:xfrm>
            <a:off x="10411582" y="2175431"/>
            <a:ext cx="1561350" cy="595978"/>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4" name="Rectangle à coins arrondis 8">
            <a:extLst>
              <a:ext uri="{FF2B5EF4-FFF2-40B4-BE49-F238E27FC236}">
                <a16:creationId xmlns:a16="http://schemas.microsoft.com/office/drawing/2014/main" id="{21CA9D4D-C624-65A2-8043-0F83404FD015}"/>
              </a:ext>
            </a:extLst>
          </p:cNvPr>
          <p:cNvSpPr/>
          <p:nvPr/>
        </p:nvSpPr>
        <p:spPr>
          <a:xfrm>
            <a:off x="10411582" y="2915851"/>
            <a:ext cx="1537138" cy="6261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5" name="Rectangle à coins arrondis 10">
            <a:extLst>
              <a:ext uri="{FF2B5EF4-FFF2-40B4-BE49-F238E27FC236}">
                <a16:creationId xmlns:a16="http://schemas.microsoft.com/office/drawing/2014/main" id="{38BA27CB-28FF-D647-3B0A-92E9C23731DF}"/>
              </a:ext>
            </a:extLst>
          </p:cNvPr>
          <p:cNvSpPr/>
          <p:nvPr/>
        </p:nvSpPr>
        <p:spPr>
          <a:xfrm>
            <a:off x="10419199" y="3679871"/>
            <a:ext cx="1537138" cy="5795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6" name="Rectangle à coins arrondis 19">
            <a:extLst>
              <a:ext uri="{FF2B5EF4-FFF2-40B4-BE49-F238E27FC236}">
                <a16:creationId xmlns:a16="http://schemas.microsoft.com/office/drawing/2014/main" id="{41D56FE6-7BD9-B12D-EC3D-A38A6DB4709B}"/>
              </a:ext>
            </a:extLst>
          </p:cNvPr>
          <p:cNvSpPr/>
          <p:nvPr/>
        </p:nvSpPr>
        <p:spPr>
          <a:xfrm>
            <a:off x="10418934" y="4409563"/>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7" name="Flèche vers le bas 29">
            <a:extLst>
              <a:ext uri="{FF2B5EF4-FFF2-40B4-BE49-F238E27FC236}">
                <a16:creationId xmlns:a16="http://schemas.microsoft.com/office/drawing/2014/main" id="{ABBA67B2-38CA-CA40-CECD-853A3D3A3883}"/>
              </a:ext>
            </a:extLst>
          </p:cNvPr>
          <p:cNvSpPr/>
          <p:nvPr/>
        </p:nvSpPr>
        <p:spPr>
          <a:xfrm>
            <a:off x="11130618" y="204913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e bas 30">
            <a:extLst>
              <a:ext uri="{FF2B5EF4-FFF2-40B4-BE49-F238E27FC236}">
                <a16:creationId xmlns:a16="http://schemas.microsoft.com/office/drawing/2014/main" id="{1C0946BE-9AED-7B3D-8118-6FDBBEC6B4B0}"/>
              </a:ext>
            </a:extLst>
          </p:cNvPr>
          <p:cNvSpPr/>
          <p:nvPr/>
        </p:nvSpPr>
        <p:spPr>
          <a:xfrm>
            <a:off x="11122998" y="427516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vers le bas 31">
            <a:extLst>
              <a:ext uri="{FF2B5EF4-FFF2-40B4-BE49-F238E27FC236}">
                <a16:creationId xmlns:a16="http://schemas.microsoft.com/office/drawing/2014/main" id="{29C05EB1-769E-CFC6-4241-BC713E0F8341}"/>
              </a:ext>
            </a:extLst>
          </p:cNvPr>
          <p:cNvSpPr/>
          <p:nvPr/>
        </p:nvSpPr>
        <p:spPr>
          <a:xfrm>
            <a:off x="11122998" y="278827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bas 33">
            <a:extLst>
              <a:ext uri="{FF2B5EF4-FFF2-40B4-BE49-F238E27FC236}">
                <a16:creationId xmlns:a16="http://schemas.microsoft.com/office/drawing/2014/main" id="{955BD983-9450-2A04-2814-D1BE1703C53A}"/>
              </a:ext>
            </a:extLst>
          </p:cNvPr>
          <p:cNvSpPr/>
          <p:nvPr/>
        </p:nvSpPr>
        <p:spPr>
          <a:xfrm>
            <a:off x="11130618" y="355357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76261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ZoneTexte 24">
            <a:extLst>
              <a:ext uri="{FF2B5EF4-FFF2-40B4-BE49-F238E27FC236}">
                <a16:creationId xmlns:a16="http://schemas.microsoft.com/office/drawing/2014/main" id="{203D2F1A-CCEE-0FA7-385D-4351EF13BFEB}"/>
              </a:ext>
            </a:extLst>
          </p:cNvPr>
          <p:cNvSpPr txBox="1"/>
          <p:nvPr/>
        </p:nvSpPr>
        <p:spPr>
          <a:xfrm>
            <a:off x="802433" y="1502228"/>
            <a:ext cx="9125338" cy="1200329"/>
          </a:xfrm>
          <a:prstGeom prst="rect">
            <a:avLst/>
          </a:prstGeom>
          <a:noFill/>
        </p:spPr>
        <p:txBody>
          <a:bodyPr wrap="square" rtlCol="0">
            <a:spAutoFit/>
          </a:bodyPr>
          <a:lstStyle/>
          <a:p>
            <a:pPr algn="l"/>
            <a:r>
              <a:rPr lang="fr-FR" sz="1800" b="0" i="0" u="none" strike="noStrike" baseline="0" dirty="0">
                <a:latin typeface="CenturySchL-Roma"/>
              </a:rPr>
              <a:t> </a:t>
            </a:r>
            <a:r>
              <a:rPr lang="fr-FR" sz="1800" b="1" i="0" u="none" strike="noStrike" baseline="0" dirty="0">
                <a:latin typeface="CenturySchL-Roma"/>
              </a:rPr>
              <a:t>QGIS</a:t>
            </a:r>
            <a:r>
              <a:rPr lang="fr-FR" sz="1800" b="0" i="0" u="none" strike="noStrike" baseline="0" dirty="0">
                <a:latin typeface="CenturySchL-Roma"/>
              </a:rPr>
              <a:t> est un logiciel SIG libre multiplateforme publié sous licence GPL. Il est capable de gérer l’extension spatiale de PostgreSQL, </a:t>
            </a:r>
            <a:r>
              <a:rPr lang="fr-FR" sz="1800" b="0" i="0" u="none" strike="noStrike" baseline="0" dirty="0" err="1">
                <a:latin typeface="CenturySchL-Roma"/>
              </a:rPr>
              <a:t>PostGIS</a:t>
            </a:r>
            <a:r>
              <a:rPr lang="fr-FR" sz="1800" b="0" i="0" u="none" strike="noStrike" baseline="0" dirty="0">
                <a:latin typeface="CenturySchL-Roma"/>
              </a:rPr>
              <a:t>. Il prend en charge un grand nombre de formats de données vectorielles (Shapefile, les couvertures Arc Info, MapInfo, GRASS GIS, etc.), et aussi un nombre important de formats de couches matricielles (GRASS GIS, </a:t>
            </a:r>
            <a:r>
              <a:rPr lang="fr-FR" sz="1800" b="0" i="0" u="none" strike="noStrike" baseline="0" dirty="0" err="1">
                <a:latin typeface="CenturySchL-Roma"/>
              </a:rPr>
              <a:t>GeoTIFF</a:t>
            </a:r>
            <a:r>
              <a:rPr lang="fr-FR" sz="1800" b="0" i="0" u="none" strike="noStrike" baseline="0" dirty="0">
                <a:latin typeface="CenturySchL-Roma"/>
              </a:rPr>
              <a:t>, TIFF, JPG, </a:t>
            </a:r>
            <a:r>
              <a:rPr lang="fr-FR" sz="1800" b="0" i="0" u="none" strike="noStrike" baseline="0" dirty="0" err="1">
                <a:latin typeface="CenturySchL-Roma"/>
              </a:rPr>
              <a:t>etc</a:t>
            </a:r>
            <a:r>
              <a:rPr lang="fr-FR" sz="1800" b="0" i="0" u="none" strike="noStrike" baseline="0" dirty="0">
                <a:latin typeface="CenturySchL-Roma"/>
              </a:rPr>
              <a:t>).</a:t>
            </a:r>
          </a:p>
        </p:txBody>
      </p:sp>
      <p:pic>
        <p:nvPicPr>
          <p:cNvPr id="27" name="Image 26">
            <a:extLst>
              <a:ext uri="{FF2B5EF4-FFF2-40B4-BE49-F238E27FC236}">
                <a16:creationId xmlns:a16="http://schemas.microsoft.com/office/drawing/2014/main" id="{05011F34-DA28-8ACB-1947-6FED23FD0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433" y="2969289"/>
            <a:ext cx="1466646" cy="1466646"/>
          </a:xfrm>
          <a:prstGeom prst="rect">
            <a:avLst/>
          </a:prstGeom>
        </p:spPr>
      </p:pic>
      <p:sp>
        <p:nvSpPr>
          <p:cNvPr id="28" name="ZoneTexte 27">
            <a:extLst>
              <a:ext uri="{FF2B5EF4-FFF2-40B4-BE49-F238E27FC236}">
                <a16:creationId xmlns:a16="http://schemas.microsoft.com/office/drawing/2014/main" id="{3EF2D276-34A5-A304-B573-4EAF0E228CE4}"/>
              </a:ext>
            </a:extLst>
          </p:cNvPr>
          <p:cNvSpPr txBox="1"/>
          <p:nvPr/>
        </p:nvSpPr>
        <p:spPr>
          <a:xfrm>
            <a:off x="802433" y="4718712"/>
            <a:ext cx="9302620" cy="646331"/>
          </a:xfrm>
          <a:prstGeom prst="rect">
            <a:avLst/>
          </a:prstGeom>
          <a:noFill/>
        </p:spPr>
        <p:txBody>
          <a:bodyPr wrap="square" rtlCol="0">
            <a:spAutoFit/>
          </a:bodyPr>
          <a:lstStyle/>
          <a:p>
            <a:r>
              <a:rPr lang="fr-FR" sz="1800" b="0" i="0" u="none" strike="noStrike" baseline="0" dirty="0">
                <a:latin typeface="CenturySchL-Roma"/>
              </a:rPr>
              <a:t> L’une des grandes forces de </a:t>
            </a:r>
            <a:r>
              <a:rPr lang="fr-FR" sz="1800" b="1" i="0" u="none" strike="noStrike" baseline="0" dirty="0">
                <a:latin typeface="CenturySchL-Roma"/>
              </a:rPr>
              <a:t>QGIS</a:t>
            </a:r>
            <a:r>
              <a:rPr lang="fr-FR" sz="1800" b="0" i="0" u="none" strike="noStrike" baseline="0" dirty="0">
                <a:latin typeface="CenturySchL-Roma"/>
              </a:rPr>
              <a:t> est de pouvoir utiliser des centaines de systèmes de projection géographiques à la volée tels que </a:t>
            </a:r>
            <a:r>
              <a:rPr lang="fr-FR" sz="1800" b="1" i="0" u="none" strike="noStrike" baseline="0" dirty="0">
                <a:latin typeface="CenturySchL-Roma"/>
              </a:rPr>
              <a:t>WGS84</a:t>
            </a:r>
            <a:r>
              <a:rPr lang="fr-FR" sz="1800" b="0" i="0" u="none" strike="noStrike" baseline="0" dirty="0">
                <a:latin typeface="CenturySchL-Roma"/>
              </a:rPr>
              <a:t>, </a:t>
            </a:r>
            <a:r>
              <a:rPr lang="fr-FR" sz="1800" b="1" i="0" u="none" strike="noStrike" baseline="0" dirty="0">
                <a:latin typeface="CenturySchL-Roma"/>
              </a:rPr>
              <a:t>Lambert</a:t>
            </a:r>
            <a:r>
              <a:rPr lang="fr-FR" sz="1800" b="0" i="0" u="none" strike="noStrike" baseline="0" dirty="0">
                <a:latin typeface="CenturySchL-Roma"/>
              </a:rPr>
              <a:t>.</a:t>
            </a:r>
            <a:endParaRPr lang="fr-FR" dirty="0"/>
          </a:p>
        </p:txBody>
      </p:sp>
      <p:sp>
        <p:nvSpPr>
          <p:cNvPr id="29" name="ZoneTexte 28">
            <a:extLst>
              <a:ext uri="{FF2B5EF4-FFF2-40B4-BE49-F238E27FC236}">
                <a16:creationId xmlns:a16="http://schemas.microsoft.com/office/drawing/2014/main" id="{6F2CCD43-4952-DAC1-B5FD-C352A3586CF2}"/>
              </a:ext>
            </a:extLst>
          </p:cNvPr>
          <p:cNvSpPr txBox="1"/>
          <p:nvPr/>
        </p:nvSpPr>
        <p:spPr>
          <a:xfrm>
            <a:off x="2515929" y="2945784"/>
            <a:ext cx="7673015" cy="1754326"/>
          </a:xfrm>
          <a:prstGeom prst="rect">
            <a:avLst/>
          </a:prstGeom>
          <a:noFill/>
        </p:spPr>
        <p:txBody>
          <a:bodyPr wrap="square" rtlCol="0">
            <a:spAutoFit/>
          </a:bodyPr>
          <a:lstStyle/>
          <a:p>
            <a:pPr algn="l"/>
            <a:r>
              <a:rPr lang="fr-FR" b="1" i="0" u="none" strike="noStrike" baseline="0" dirty="0">
                <a:latin typeface="CenturySchL-Roma"/>
              </a:rPr>
              <a:t>QGIS</a:t>
            </a:r>
            <a:r>
              <a:rPr lang="fr-FR" sz="1800" b="0" i="0" u="none" strike="noStrike" baseline="0" dirty="0">
                <a:latin typeface="CenturySchL-Roma"/>
              </a:rPr>
              <a:t> dispose par défaut de nombreux modules, dont :</a:t>
            </a:r>
          </a:p>
          <a:p>
            <a:pPr algn="l"/>
            <a:r>
              <a:rPr lang="fr-FR" dirty="0">
                <a:latin typeface="CenturySchL-Roma"/>
              </a:rPr>
              <a:t> </a:t>
            </a:r>
            <a:r>
              <a:rPr lang="fr-FR" sz="1800" b="0" i="0" u="none" strike="noStrike" baseline="0" dirty="0">
                <a:latin typeface="CenturySchL-Roma"/>
              </a:rPr>
              <a:t>- Un module de lecture/écriture de données GNSS13, basé sur le programme </a:t>
            </a:r>
            <a:r>
              <a:rPr lang="fr-FR" sz="1800" b="0" i="0" u="none" strike="noStrike" baseline="0" dirty="0" err="1">
                <a:latin typeface="CenturySchL-Roma"/>
              </a:rPr>
              <a:t>GPSBabel</a:t>
            </a:r>
            <a:r>
              <a:rPr lang="fr-FR" dirty="0">
                <a:latin typeface="CenturySchL-Roma"/>
              </a:rPr>
              <a:t>.</a:t>
            </a:r>
            <a:endParaRPr lang="fr-FR" sz="1800" b="0" i="0" u="none" strike="noStrike" baseline="0" dirty="0">
              <a:latin typeface="CenturySchL-Roma"/>
            </a:endParaRPr>
          </a:p>
          <a:p>
            <a:pPr algn="l"/>
            <a:r>
              <a:rPr lang="fr-FR" sz="1800" b="0" i="0" u="none" strike="noStrike" baseline="0" dirty="0">
                <a:latin typeface="CenturySchL-Roma"/>
              </a:rPr>
              <a:t> - Un module de géoréférencement, qui permet de ≪ caler ≫ une image (vue aérienne,   typiquement) dans un référentiel terrestre.</a:t>
            </a:r>
          </a:p>
          <a:p>
            <a:endParaRPr lang="fr-FR" dirty="0"/>
          </a:p>
        </p:txBody>
      </p:sp>
      <p:sp>
        <p:nvSpPr>
          <p:cNvPr id="30" name="Rectangle : coins arrondis 29">
            <a:extLst>
              <a:ext uri="{FF2B5EF4-FFF2-40B4-BE49-F238E27FC236}">
                <a16:creationId xmlns:a16="http://schemas.microsoft.com/office/drawing/2014/main" id="{122C4EC5-807A-2A68-CDD4-31129F8C05C2}"/>
              </a:ext>
            </a:extLst>
          </p:cNvPr>
          <p:cNvSpPr/>
          <p:nvPr/>
        </p:nvSpPr>
        <p:spPr>
          <a:xfrm>
            <a:off x="410547" y="279918"/>
            <a:ext cx="11553413"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PRESENTATION DU LOGICIEL QGIS</a:t>
            </a:r>
          </a:p>
        </p:txBody>
      </p:sp>
      <p:sp>
        <p:nvSpPr>
          <p:cNvPr id="2" name="Rectangle à coins arrondis 6">
            <a:extLst>
              <a:ext uri="{FF2B5EF4-FFF2-40B4-BE49-F238E27FC236}">
                <a16:creationId xmlns:a16="http://schemas.microsoft.com/office/drawing/2014/main" id="{5505FDCA-B474-3416-8E50-AC8CBCDAA119}"/>
              </a:ext>
            </a:extLst>
          </p:cNvPr>
          <p:cNvSpPr/>
          <p:nvPr/>
        </p:nvSpPr>
        <p:spPr>
          <a:xfrm>
            <a:off x="10378398" y="1596628"/>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3" name="Rectangle à coins arrondis 7">
            <a:extLst>
              <a:ext uri="{FF2B5EF4-FFF2-40B4-BE49-F238E27FC236}">
                <a16:creationId xmlns:a16="http://schemas.microsoft.com/office/drawing/2014/main" id="{8098DF6E-3279-D6B9-DCAB-7A7E4F3D6A73}"/>
              </a:ext>
            </a:extLst>
          </p:cNvPr>
          <p:cNvSpPr/>
          <p:nvPr/>
        </p:nvSpPr>
        <p:spPr>
          <a:xfrm>
            <a:off x="10402610" y="2340182"/>
            <a:ext cx="1561350" cy="595978"/>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4" name="Rectangle à coins arrondis 8">
            <a:extLst>
              <a:ext uri="{FF2B5EF4-FFF2-40B4-BE49-F238E27FC236}">
                <a16:creationId xmlns:a16="http://schemas.microsoft.com/office/drawing/2014/main" id="{1BE87DBB-F2FB-D135-CE1A-218AD89B320C}"/>
              </a:ext>
            </a:extLst>
          </p:cNvPr>
          <p:cNvSpPr/>
          <p:nvPr/>
        </p:nvSpPr>
        <p:spPr>
          <a:xfrm>
            <a:off x="10402610" y="3080602"/>
            <a:ext cx="1537138" cy="6261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5" name="Rectangle à coins arrondis 10">
            <a:extLst>
              <a:ext uri="{FF2B5EF4-FFF2-40B4-BE49-F238E27FC236}">
                <a16:creationId xmlns:a16="http://schemas.microsoft.com/office/drawing/2014/main" id="{A887C2DE-0B7E-C7E4-D32B-83BBEE76842E}"/>
              </a:ext>
            </a:extLst>
          </p:cNvPr>
          <p:cNvSpPr/>
          <p:nvPr/>
        </p:nvSpPr>
        <p:spPr>
          <a:xfrm>
            <a:off x="10410227" y="3844622"/>
            <a:ext cx="1537138" cy="5795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6" name="Rectangle à coins arrondis 19">
            <a:extLst>
              <a:ext uri="{FF2B5EF4-FFF2-40B4-BE49-F238E27FC236}">
                <a16:creationId xmlns:a16="http://schemas.microsoft.com/office/drawing/2014/main" id="{A9B0EF7C-BFA3-A17D-69FF-D52CC8165FD8}"/>
              </a:ext>
            </a:extLst>
          </p:cNvPr>
          <p:cNvSpPr/>
          <p:nvPr/>
        </p:nvSpPr>
        <p:spPr>
          <a:xfrm>
            <a:off x="10409962" y="4574314"/>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7" name="Flèche vers le bas 29">
            <a:extLst>
              <a:ext uri="{FF2B5EF4-FFF2-40B4-BE49-F238E27FC236}">
                <a16:creationId xmlns:a16="http://schemas.microsoft.com/office/drawing/2014/main" id="{7264DDCC-0A6D-913D-E990-1EE5D24E79C3}"/>
              </a:ext>
            </a:extLst>
          </p:cNvPr>
          <p:cNvSpPr/>
          <p:nvPr/>
        </p:nvSpPr>
        <p:spPr>
          <a:xfrm>
            <a:off x="11121646" y="221388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e bas 30">
            <a:extLst>
              <a:ext uri="{FF2B5EF4-FFF2-40B4-BE49-F238E27FC236}">
                <a16:creationId xmlns:a16="http://schemas.microsoft.com/office/drawing/2014/main" id="{975C5797-1401-FE8C-D4B4-B35F55596A06}"/>
              </a:ext>
            </a:extLst>
          </p:cNvPr>
          <p:cNvSpPr/>
          <p:nvPr/>
        </p:nvSpPr>
        <p:spPr>
          <a:xfrm>
            <a:off x="11114026" y="4439920"/>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vers le bas 31">
            <a:extLst>
              <a:ext uri="{FF2B5EF4-FFF2-40B4-BE49-F238E27FC236}">
                <a16:creationId xmlns:a16="http://schemas.microsoft.com/office/drawing/2014/main" id="{46BB68D0-64D3-271A-AF16-DD4C34666CA9}"/>
              </a:ext>
            </a:extLst>
          </p:cNvPr>
          <p:cNvSpPr/>
          <p:nvPr/>
        </p:nvSpPr>
        <p:spPr>
          <a:xfrm>
            <a:off x="11114026" y="295302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bas 33">
            <a:extLst>
              <a:ext uri="{FF2B5EF4-FFF2-40B4-BE49-F238E27FC236}">
                <a16:creationId xmlns:a16="http://schemas.microsoft.com/office/drawing/2014/main" id="{451C95B5-3B6A-AC64-4B3D-6652FE33CCE2}"/>
              </a:ext>
            </a:extLst>
          </p:cNvPr>
          <p:cNvSpPr/>
          <p:nvPr/>
        </p:nvSpPr>
        <p:spPr>
          <a:xfrm>
            <a:off x="11121646" y="371832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82612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a:extLst>
              <a:ext uri="{FF2B5EF4-FFF2-40B4-BE49-F238E27FC236}">
                <a16:creationId xmlns:a16="http://schemas.microsoft.com/office/drawing/2014/main" id="{825906F0-69C8-CC47-BE0C-880E76530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25" y="1063688"/>
            <a:ext cx="9417582" cy="4926855"/>
          </a:xfrm>
          <a:prstGeom prst="rect">
            <a:avLst/>
          </a:prstGeom>
        </p:spPr>
      </p:pic>
      <p:sp>
        <p:nvSpPr>
          <p:cNvPr id="27" name="ZoneTexte 26">
            <a:extLst>
              <a:ext uri="{FF2B5EF4-FFF2-40B4-BE49-F238E27FC236}">
                <a16:creationId xmlns:a16="http://schemas.microsoft.com/office/drawing/2014/main" id="{E3F527EE-052A-6C98-F685-52E11B2F7C19}"/>
              </a:ext>
            </a:extLst>
          </p:cNvPr>
          <p:cNvSpPr txBox="1"/>
          <p:nvPr/>
        </p:nvSpPr>
        <p:spPr>
          <a:xfrm>
            <a:off x="3259493" y="6167824"/>
            <a:ext cx="5673012" cy="369332"/>
          </a:xfrm>
          <a:prstGeom prst="rect">
            <a:avLst/>
          </a:prstGeom>
          <a:noFill/>
        </p:spPr>
        <p:txBody>
          <a:bodyPr wrap="square" rtlCol="0">
            <a:spAutoFit/>
          </a:bodyPr>
          <a:lstStyle/>
          <a:p>
            <a:r>
              <a:rPr lang="fr-FR" b="1" i="1" dirty="0"/>
              <a:t>Affichage de la base BD CARTO (RTE500) à l’aide de QGIS</a:t>
            </a:r>
          </a:p>
        </p:txBody>
      </p:sp>
      <p:sp>
        <p:nvSpPr>
          <p:cNvPr id="28" name="Flèche : haut 27">
            <a:extLst>
              <a:ext uri="{FF2B5EF4-FFF2-40B4-BE49-F238E27FC236}">
                <a16:creationId xmlns:a16="http://schemas.microsoft.com/office/drawing/2014/main" id="{9ABEF008-46B7-0AE2-BB16-37FD2513494C}"/>
              </a:ext>
            </a:extLst>
          </p:cNvPr>
          <p:cNvSpPr/>
          <p:nvPr/>
        </p:nvSpPr>
        <p:spPr>
          <a:xfrm>
            <a:off x="2944633" y="6167824"/>
            <a:ext cx="326571" cy="369332"/>
          </a:xfrm>
          <a:prstGeom prst="upArrow">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9" name="Rectangle : coins arrondis 28">
            <a:extLst>
              <a:ext uri="{FF2B5EF4-FFF2-40B4-BE49-F238E27FC236}">
                <a16:creationId xmlns:a16="http://schemas.microsoft.com/office/drawing/2014/main" id="{18712172-266F-D072-1F42-AF7D7649718A}"/>
              </a:ext>
            </a:extLst>
          </p:cNvPr>
          <p:cNvSpPr/>
          <p:nvPr/>
        </p:nvSpPr>
        <p:spPr>
          <a:xfrm>
            <a:off x="382555" y="261258"/>
            <a:ext cx="11614588"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UTILISATION DU LOGICIEL QGIS</a:t>
            </a:r>
          </a:p>
        </p:txBody>
      </p:sp>
      <p:sp>
        <p:nvSpPr>
          <p:cNvPr id="2" name="Rectangle à coins arrondis 6">
            <a:extLst>
              <a:ext uri="{FF2B5EF4-FFF2-40B4-BE49-F238E27FC236}">
                <a16:creationId xmlns:a16="http://schemas.microsoft.com/office/drawing/2014/main" id="{BE814217-360B-4570-1CF1-365906B37D19}"/>
              </a:ext>
            </a:extLst>
          </p:cNvPr>
          <p:cNvSpPr/>
          <p:nvPr/>
        </p:nvSpPr>
        <p:spPr>
          <a:xfrm>
            <a:off x="10435793" y="1316711"/>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3" name="Rectangle à coins arrondis 7">
            <a:extLst>
              <a:ext uri="{FF2B5EF4-FFF2-40B4-BE49-F238E27FC236}">
                <a16:creationId xmlns:a16="http://schemas.microsoft.com/office/drawing/2014/main" id="{BD5CBCAB-23FC-8C70-E5DC-8599431CCA87}"/>
              </a:ext>
            </a:extLst>
          </p:cNvPr>
          <p:cNvSpPr/>
          <p:nvPr/>
        </p:nvSpPr>
        <p:spPr>
          <a:xfrm>
            <a:off x="10460005" y="2060265"/>
            <a:ext cx="1561350" cy="595978"/>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4" name="Rectangle à coins arrondis 8">
            <a:extLst>
              <a:ext uri="{FF2B5EF4-FFF2-40B4-BE49-F238E27FC236}">
                <a16:creationId xmlns:a16="http://schemas.microsoft.com/office/drawing/2014/main" id="{714B5F75-2A61-A12C-81DD-2E03649AE360}"/>
              </a:ext>
            </a:extLst>
          </p:cNvPr>
          <p:cNvSpPr/>
          <p:nvPr/>
        </p:nvSpPr>
        <p:spPr>
          <a:xfrm>
            <a:off x="10460005" y="2800685"/>
            <a:ext cx="1537138" cy="6261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5" name="Rectangle à coins arrondis 10">
            <a:extLst>
              <a:ext uri="{FF2B5EF4-FFF2-40B4-BE49-F238E27FC236}">
                <a16:creationId xmlns:a16="http://schemas.microsoft.com/office/drawing/2014/main" id="{6727CAD9-6942-B0E1-B250-45D9D00D928B}"/>
              </a:ext>
            </a:extLst>
          </p:cNvPr>
          <p:cNvSpPr/>
          <p:nvPr/>
        </p:nvSpPr>
        <p:spPr>
          <a:xfrm>
            <a:off x="10467622" y="3564705"/>
            <a:ext cx="1537138" cy="5795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6" name="Rectangle à coins arrondis 19">
            <a:extLst>
              <a:ext uri="{FF2B5EF4-FFF2-40B4-BE49-F238E27FC236}">
                <a16:creationId xmlns:a16="http://schemas.microsoft.com/office/drawing/2014/main" id="{0960F23D-CE1A-6EAF-765E-A5BAE8EDC607}"/>
              </a:ext>
            </a:extLst>
          </p:cNvPr>
          <p:cNvSpPr/>
          <p:nvPr/>
        </p:nvSpPr>
        <p:spPr>
          <a:xfrm>
            <a:off x="10467357" y="4294397"/>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7" name="Flèche vers le bas 29">
            <a:extLst>
              <a:ext uri="{FF2B5EF4-FFF2-40B4-BE49-F238E27FC236}">
                <a16:creationId xmlns:a16="http://schemas.microsoft.com/office/drawing/2014/main" id="{1C5B363A-A067-08F0-9DA7-EB61FA827934}"/>
              </a:ext>
            </a:extLst>
          </p:cNvPr>
          <p:cNvSpPr/>
          <p:nvPr/>
        </p:nvSpPr>
        <p:spPr>
          <a:xfrm>
            <a:off x="11179041" y="193397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e bas 30">
            <a:extLst>
              <a:ext uri="{FF2B5EF4-FFF2-40B4-BE49-F238E27FC236}">
                <a16:creationId xmlns:a16="http://schemas.microsoft.com/office/drawing/2014/main" id="{B895A263-DEDC-434F-C28F-DB630B7D10F7}"/>
              </a:ext>
            </a:extLst>
          </p:cNvPr>
          <p:cNvSpPr/>
          <p:nvPr/>
        </p:nvSpPr>
        <p:spPr>
          <a:xfrm>
            <a:off x="11171421" y="4160003"/>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vers le bas 31">
            <a:extLst>
              <a:ext uri="{FF2B5EF4-FFF2-40B4-BE49-F238E27FC236}">
                <a16:creationId xmlns:a16="http://schemas.microsoft.com/office/drawing/2014/main" id="{5A21BCF3-DB06-634A-4427-9531D68FAB5A}"/>
              </a:ext>
            </a:extLst>
          </p:cNvPr>
          <p:cNvSpPr/>
          <p:nvPr/>
        </p:nvSpPr>
        <p:spPr>
          <a:xfrm>
            <a:off x="11171421" y="267311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bas 33">
            <a:extLst>
              <a:ext uri="{FF2B5EF4-FFF2-40B4-BE49-F238E27FC236}">
                <a16:creationId xmlns:a16="http://schemas.microsoft.com/office/drawing/2014/main" id="{C4611045-EB06-B4B9-268F-4D6E0BC72735}"/>
              </a:ext>
            </a:extLst>
          </p:cNvPr>
          <p:cNvSpPr/>
          <p:nvPr/>
        </p:nvSpPr>
        <p:spPr>
          <a:xfrm>
            <a:off x="11179041" y="343841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6044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92B88096-F886-3C2B-0A92-069A253DC70E}"/>
              </a:ext>
            </a:extLst>
          </p:cNvPr>
          <p:cNvSpPr txBox="1"/>
          <p:nvPr/>
        </p:nvSpPr>
        <p:spPr>
          <a:xfrm>
            <a:off x="839755" y="1259633"/>
            <a:ext cx="8994710" cy="646331"/>
          </a:xfrm>
          <a:prstGeom prst="rect">
            <a:avLst/>
          </a:prstGeom>
          <a:noFill/>
        </p:spPr>
        <p:txBody>
          <a:bodyPr wrap="square" rtlCol="0">
            <a:spAutoFit/>
          </a:bodyPr>
          <a:lstStyle/>
          <a:p>
            <a:pPr algn="l"/>
            <a:r>
              <a:rPr lang="fr-FR" sz="1800" b="0" i="0" u="none" strike="noStrike" baseline="0" dirty="0">
                <a:latin typeface="CenturySchL-Roma"/>
              </a:rPr>
              <a:t> Le logiciel </a:t>
            </a:r>
            <a:r>
              <a:rPr lang="fr-FR" sz="1800" b="1" i="0" u="none" strike="noStrike" baseline="0" dirty="0">
                <a:latin typeface="CenturySchL-Roma"/>
              </a:rPr>
              <a:t>QGIS</a:t>
            </a:r>
            <a:r>
              <a:rPr lang="fr-FR" sz="1800" b="0" i="0" u="none" strike="noStrike" baseline="0" dirty="0">
                <a:latin typeface="CenturySchL-Roma"/>
              </a:rPr>
              <a:t> a la possibilité de faire une liaison avec </a:t>
            </a:r>
            <a:r>
              <a:rPr lang="fr-FR" sz="1800" b="1" i="0" u="none" strike="noStrike" baseline="0" dirty="0">
                <a:latin typeface="CenturySchL-Roma"/>
              </a:rPr>
              <a:t>PostgreSQL</a:t>
            </a:r>
            <a:r>
              <a:rPr lang="fr-FR" sz="1800" b="0" i="0" u="none" strike="noStrike" baseline="0" dirty="0">
                <a:latin typeface="CenturySchL-Roma"/>
              </a:rPr>
              <a:t> par création des nouvelles connexions a l’aide de l’extension de base de données spatiales </a:t>
            </a:r>
            <a:r>
              <a:rPr lang="fr-FR" sz="1800" b="1" i="0" u="none" strike="noStrike" baseline="0" dirty="0" err="1">
                <a:latin typeface="CenturySchL-Roma"/>
              </a:rPr>
              <a:t>PostGIS</a:t>
            </a:r>
            <a:r>
              <a:rPr lang="fr-FR" sz="1800" b="0" i="0" u="none" strike="noStrike" baseline="0" dirty="0">
                <a:latin typeface="CenturySchL-Roma"/>
              </a:rPr>
              <a:t>.</a:t>
            </a:r>
            <a:endParaRPr lang="fr-FR" dirty="0"/>
          </a:p>
        </p:txBody>
      </p:sp>
      <p:pic>
        <p:nvPicPr>
          <p:cNvPr id="16" name="Image 15">
            <a:extLst>
              <a:ext uri="{FF2B5EF4-FFF2-40B4-BE49-F238E27FC236}">
                <a16:creationId xmlns:a16="http://schemas.microsoft.com/office/drawing/2014/main" id="{7DA63242-CF27-E997-0A12-891A3AF12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969" y="2116794"/>
            <a:ext cx="4945225" cy="3222610"/>
          </a:xfrm>
          <a:prstGeom prst="rect">
            <a:avLst/>
          </a:prstGeom>
        </p:spPr>
      </p:pic>
      <p:sp>
        <p:nvSpPr>
          <p:cNvPr id="17" name="ZoneTexte 16">
            <a:extLst>
              <a:ext uri="{FF2B5EF4-FFF2-40B4-BE49-F238E27FC236}">
                <a16:creationId xmlns:a16="http://schemas.microsoft.com/office/drawing/2014/main" id="{598F2A13-3638-AABB-BF6E-A1CDFB9C334A}"/>
              </a:ext>
            </a:extLst>
          </p:cNvPr>
          <p:cNvSpPr txBox="1"/>
          <p:nvPr/>
        </p:nvSpPr>
        <p:spPr>
          <a:xfrm>
            <a:off x="875645" y="2989435"/>
            <a:ext cx="3470987" cy="1477328"/>
          </a:xfrm>
          <a:prstGeom prst="rect">
            <a:avLst/>
          </a:prstGeom>
          <a:noFill/>
        </p:spPr>
        <p:txBody>
          <a:bodyPr wrap="square" rtlCol="0">
            <a:spAutoFit/>
          </a:bodyPr>
          <a:lstStyle/>
          <a:p>
            <a:pPr algn="l"/>
            <a:r>
              <a:rPr lang="fr-FR" sz="1800" b="0" i="0" u="none" strike="noStrike" baseline="0" dirty="0">
                <a:latin typeface="CenturySchL-Roma"/>
              </a:rPr>
              <a:t> Dans la barre d’outil ≪ gestion des sources ≫ de </a:t>
            </a:r>
            <a:r>
              <a:rPr lang="fr-FR" sz="1800" b="1" i="0" u="none" strike="noStrike" baseline="0" dirty="0">
                <a:latin typeface="CenturySchL-Roma"/>
              </a:rPr>
              <a:t>QGIS</a:t>
            </a:r>
            <a:r>
              <a:rPr lang="fr-FR" sz="1800" b="0" i="0" u="none" strike="noStrike" baseline="0" dirty="0">
                <a:latin typeface="CenturySchL-Roma"/>
              </a:rPr>
              <a:t>, nous cliquons sur l’icone d’ajout d’une connexion a une base de données </a:t>
            </a:r>
            <a:r>
              <a:rPr lang="fr-FR" sz="1800" b="1" i="0" u="none" strike="noStrike" baseline="0" dirty="0">
                <a:latin typeface="CenturySchL-Roma"/>
              </a:rPr>
              <a:t>PostgreSQL</a:t>
            </a:r>
            <a:r>
              <a:rPr lang="fr-FR" sz="1800" b="0" i="0" u="none" strike="noStrike" baseline="0" dirty="0">
                <a:latin typeface="CenturySchL-Roma"/>
              </a:rPr>
              <a:t> (la tète d’</a:t>
            </a:r>
            <a:r>
              <a:rPr lang="fr-FR" dirty="0">
                <a:latin typeface="CenturySchL-Roma"/>
              </a:rPr>
              <a:t>é</a:t>
            </a:r>
            <a:r>
              <a:rPr lang="fr-FR" sz="1800" b="0" i="0" u="none" strike="noStrike" baseline="0" dirty="0">
                <a:latin typeface="CenturySchL-Roma"/>
              </a:rPr>
              <a:t>léphant).</a:t>
            </a:r>
            <a:endParaRPr lang="fr-FR" dirty="0"/>
          </a:p>
        </p:txBody>
      </p:sp>
      <p:sp>
        <p:nvSpPr>
          <p:cNvPr id="18" name="Flèche : droite 17">
            <a:extLst>
              <a:ext uri="{FF2B5EF4-FFF2-40B4-BE49-F238E27FC236}">
                <a16:creationId xmlns:a16="http://schemas.microsoft.com/office/drawing/2014/main" id="{6FA7F67A-60D3-4C11-6A66-22404B38479E}"/>
              </a:ext>
            </a:extLst>
          </p:cNvPr>
          <p:cNvSpPr/>
          <p:nvPr/>
        </p:nvSpPr>
        <p:spPr>
          <a:xfrm>
            <a:off x="4394718" y="3685592"/>
            <a:ext cx="608165" cy="237967"/>
          </a:xfrm>
          <a:prstGeom prst="rightArrow">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565139AF-669A-F47D-6067-A2A36BB5AAC3}"/>
              </a:ext>
            </a:extLst>
          </p:cNvPr>
          <p:cNvSpPr txBox="1"/>
          <p:nvPr/>
        </p:nvSpPr>
        <p:spPr>
          <a:xfrm>
            <a:off x="904209" y="5511169"/>
            <a:ext cx="9084365" cy="923330"/>
          </a:xfrm>
          <a:prstGeom prst="rect">
            <a:avLst/>
          </a:prstGeom>
          <a:noFill/>
        </p:spPr>
        <p:txBody>
          <a:bodyPr wrap="square" rtlCol="0">
            <a:spAutoFit/>
          </a:bodyPr>
          <a:lstStyle/>
          <a:p>
            <a:pPr algn="l"/>
            <a:r>
              <a:rPr lang="fr-FR" sz="1800" b="0" i="0" u="none" strike="noStrike" baseline="0" dirty="0">
                <a:latin typeface="CenturySchL-Roma"/>
              </a:rPr>
              <a:t>La fenêtre ≪ Gestionnaire des sources de données | </a:t>
            </a:r>
            <a:r>
              <a:rPr lang="fr-FR" sz="1800" b="1" i="0" u="none" strike="noStrike" baseline="0" dirty="0">
                <a:latin typeface="CenturySchL-Roma"/>
              </a:rPr>
              <a:t>PostgreSQL</a:t>
            </a:r>
            <a:r>
              <a:rPr lang="fr-FR" sz="1800" b="0" i="0" u="none" strike="noStrike" baseline="0" dirty="0">
                <a:latin typeface="CenturySchL-Roma"/>
              </a:rPr>
              <a:t> ≫ s’ouvre. Dans cette fenêtre,</a:t>
            </a:r>
          </a:p>
          <a:p>
            <a:pPr algn="l"/>
            <a:r>
              <a:rPr lang="fr-FR" sz="1800" b="0" i="0" u="none" strike="noStrike" baseline="0" dirty="0">
                <a:latin typeface="CenturySchL-Roma"/>
              </a:rPr>
              <a:t>on peut gérer toutes nos connexions a une BD </a:t>
            </a:r>
            <a:r>
              <a:rPr lang="fr-FR" sz="1800" b="1" i="0" u="none" strike="noStrike" baseline="0" dirty="0" err="1">
                <a:latin typeface="CenturySchL-Roma"/>
              </a:rPr>
              <a:t>PostGIS</a:t>
            </a:r>
            <a:r>
              <a:rPr lang="fr-FR" sz="1800" b="0" i="0" u="none" strike="noStrike" baseline="0" dirty="0">
                <a:latin typeface="CenturySchL-Roma"/>
              </a:rPr>
              <a:t>. Pour ajouter une nouvelle connexion, nous cliquons sur le bouton ≪ Nouveau ≫.</a:t>
            </a:r>
            <a:endParaRPr lang="fr-FR" dirty="0"/>
          </a:p>
        </p:txBody>
      </p:sp>
      <p:sp>
        <p:nvSpPr>
          <p:cNvPr id="2" name="Rectangle : coins arrondis 1">
            <a:extLst>
              <a:ext uri="{FF2B5EF4-FFF2-40B4-BE49-F238E27FC236}">
                <a16:creationId xmlns:a16="http://schemas.microsoft.com/office/drawing/2014/main" id="{FEE98373-618A-F98E-928A-F341D99CA050}"/>
              </a:ext>
            </a:extLst>
          </p:cNvPr>
          <p:cNvSpPr/>
          <p:nvPr/>
        </p:nvSpPr>
        <p:spPr>
          <a:xfrm>
            <a:off x="382555" y="261258"/>
            <a:ext cx="11614588"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UTILISATION DU LOGICIEL QGIS</a:t>
            </a:r>
          </a:p>
        </p:txBody>
      </p:sp>
      <p:sp>
        <p:nvSpPr>
          <p:cNvPr id="3" name="Rectangle à coins arrondis 6">
            <a:extLst>
              <a:ext uri="{FF2B5EF4-FFF2-40B4-BE49-F238E27FC236}">
                <a16:creationId xmlns:a16="http://schemas.microsoft.com/office/drawing/2014/main" id="{4B6D34CC-346D-108D-C3EE-2A28C045ECC8}"/>
              </a:ext>
            </a:extLst>
          </p:cNvPr>
          <p:cNvSpPr/>
          <p:nvPr/>
        </p:nvSpPr>
        <p:spPr>
          <a:xfrm>
            <a:off x="10361818" y="1372693"/>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4" name="Rectangle à coins arrondis 7">
            <a:extLst>
              <a:ext uri="{FF2B5EF4-FFF2-40B4-BE49-F238E27FC236}">
                <a16:creationId xmlns:a16="http://schemas.microsoft.com/office/drawing/2014/main" id="{43FC8C07-3C25-789E-D35B-EEA60ABCE364}"/>
              </a:ext>
            </a:extLst>
          </p:cNvPr>
          <p:cNvSpPr/>
          <p:nvPr/>
        </p:nvSpPr>
        <p:spPr>
          <a:xfrm>
            <a:off x="10386030" y="2116247"/>
            <a:ext cx="1561350" cy="595978"/>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5" name="Rectangle à coins arrondis 8">
            <a:extLst>
              <a:ext uri="{FF2B5EF4-FFF2-40B4-BE49-F238E27FC236}">
                <a16:creationId xmlns:a16="http://schemas.microsoft.com/office/drawing/2014/main" id="{9D261F96-ACA0-8ECC-F3EA-141C5D8C2FD8}"/>
              </a:ext>
            </a:extLst>
          </p:cNvPr>
          <p:cNvSpPr/>
          <p:nvPr/>
        </p:nvSpPr>
        <p:spPr>
          <a:xfrm>
            <a:off x="10386030" y="2856667"/>
            <a:ext cx="1537138" cy="6261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6" name="Rectangle à coins arrondis 10">
            <a:extLst>
              <a:ext uri="{FF2B5EF4-FFF2-40B4-BE49-F238E27FC236}">
                <a16:creationId xmlns:a16="http://schemas.microsoft.com/office/drawing/2014/main" id="{D34BE064-5337-310E-4628-AA0E6E8E0152}"/>
              </a:ext>
            </a:extLst>
          </p:cNvPr>
          <p:cNvSpPr/>
          <p:nvPr/>
        </p:nvSpPr>
        <p:spPr>
          <a:xfrm>
            <a:off x="10393647" y="3620687"/>
            <a:ext cx="1537138" cy="5795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7" name="Rectangle à coins arrondis 19">
            <a:extLst>
              <a:ext uri="{FF2B5EF4-FFF2-40B4-BE49-F238E27FC236}">
                <a16:creationId xmlns:a16="http://schemas.microsoft.com/office/drawing/2014/main" id="{2B91C2E2-6E61-5488-34AE-092E4AAA94D8}"/>
              </a:ext>
            </a:extLst>
          </p:cNvPr>
          <p:cNvSpPr/>
          <p:nvPr/>
        </p:nvSpPr>
        <p:spPr>
          <a:xfrm>
            <a:off x="10393382" y="4350379"/>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8" name="Flèche vers le bas 29">
            <a:extLst>
              <a:ext uri="{FF2B5EF4-FFF2-40B4-BE49-F238E27FC236}">
                <a16:creationId xmlns:a16="http://schemas.microsoft.com/office/drawing/2014/main" id="{F86B5A34-3042-2B10-7F3F-CD02435AC497}"/>
              </a:ext>
            </a:extLst>
          </p:cNvPr>
          <p:cNvSpPr/>
          <p:nvPr/>
        </p:nvSpPr>
        <p:spPr>
          <a:xfrm>
            <a:off x="11105066" y="1989954"/>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vers le bas 30">
            <a:extLst>
              <a:ext uri="{FF2B5EF4-FFF2-40B4-BE49-F238E27FC236}">
                <a16:creationId xmlns:a16="http://schemas.microsoft.com/office/drawing/2014/main" id="{DFBFF08B-E8C6-9547-EB81-D996E999FFBF}"/>
              </a:ext>
            </a:extLst>
          </p:cNvPr>
          <p:cNvSpPr/>
          <p:nvPr/>
        </p:nvSpPr>
        <p:spPr>
          <a:xfrm>
            <a:off x="11097446" y="4215985"/>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bas 31">
            <a:extLst>
              <a:ext uri="{FF2B5EF4-FFF2-40B4-BE49-F238E27FC236}">
                <a16:creationId xmlns:a16="http://schemas.microsoft.com/office/drawing/2014/main" id="{C65D1077-2E3A-D7CC-F5E1-A77EB5AF01CA}"/>
              </a:ext>
            </a:extLst>
          </p:cNvPr>
          <p:cNvSpPr/>
          <p:nvPr/>
        </p:nvSpPr>
        <p:spPr>
          <a:xfrm>
            <a:off x="11097446" y="2729094"/>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vers le bas 33">
            <a:extLst>
              <a:ext uri="{FF2B5EF4-FFF2-40B4-BE49-F238E27FC236}">
                <a16:creationId xmlns:a16="http://schemas.microsoft.com/office/drawing/2014/main" id="{845E5D3D-41A8-8786-A9C2-F27B42DA47AF}"/>
              </a:ext>
            </a:extLst>
          </p:cNvPr>
          <p:cNvSpPr/>
          <p:nvPr/>
        </p:nvSpPr>
        <p:spPr>
          <a:xfrm>
            <a:off x="11105066" y="3494394"/>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93017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ZoneTexte 35">
            <a:extLst>
              <a:ext uri="{FF2B5EF4-FFF2-40B4-BE49-F238E27FC236}">
                <a16:creationId xmlns:a16="http://schemas.microsoft.com/office/drawing/2014/main" id="{133AAFE4-1DCA-D48F-65B2-76EA9B20A75A}"/>
              </a:ext>
            </a:extLst>
          </p:cNvPr>
          <p:cNvSpPr txBox="1"/>
          <p:nvPr/>
        </p:nvSpPr>
        <p:spPr>
          <a:xfrm>
            <a:off x="975934" y="1226646"/>
            <a:ext cx="8731846" cy="923330"/>
          </a:xfrm>
          <a:prstGeom prst="rect">
            <a:avLst/>
          </a:prstGeom>
          <a:noFill/>
        </p:spPr>
        <p:txBody>
          <a:bodyPr wrap="square" rtlCol="0">
            <a:spAutoFit/>
          </a:bodyPr>
          <a:lstStyle/>
          <a:p>
            <a:pPr algn="l"/>
            <a:r>
              <a:rPr lang="fr-FR" sz="1800" b="0" i="0" u="none" strike="noStrike" baseline="0" dirty="0">
                <a:latin typeface="CenturySchL-Roma"/>
              </a:rPr>
              <a:t> La fenêtre ≪ Créer une Nouvelle Connexion </a:t>
            </a:r>
            <a:r>
              <a:rPr lang="fr-FR" sz="1800" b="1" i="0" u="none" strike="noStrike" baseline="0" dirty="0" err="1">
                <a:latin typeface="CenturySchL-Roma"/>
              </a:rPr>
              <a:t>PostGIS</a:t>
            </a:r>
            <a:r>
              <a:rPr lang="fr-FR" sz="1800" b="0" i="0" u="none" strike="noStrike" baseline="0" dirty="0">
                <a:latin typeface="CenturySchL-Roma"/>
              </a:rPr>
              <a:t> ≫ s’ouvre et nous pouvons donc</a:t>
            </a:r>
          </a:p>
          <a:p>
            <a:pPr algn="l"/>
            <a:r>
              <a:rPr lang="fr-FR" sz="1800" b="0" i="0" u="none" strike="noStrike" baseline="0" dirty="0">
                <a:latin typeface="CenturySchL-Roma"/>
              </a:rPr>
              <a:t>renseigner tous les paramètres nécessaires pour la connexion a une base de données </a:t>
            </a:r>
            <a:r>
              <a:rPr lang="fr-FR" sz="1800" b="1" i="0" u="none" strike="noStrike" baseline="0" dirty="0">
                <a:latin typeface="CenturySchL-Roma"/>
              </a:rPr>
              <a:t>PostgreSQL </a:t>
            </a:r>
            <a:r>
              <a:rPr lang="fr-FR" sz="1800" i="0" u="none" strike="noStrike" baseline="0" dirty="0">
                <a:latin typeface="CenturySchL-Roma"/>
              </a:rPr>
              <a:t>/</a:t>
            </a:r>
            <a:r>
              <a:rPr lang="fr-FR" sz="1800" b="1" i="0" u="none" strike="noStrike" baseline="0" dirty="0" err="1">
                <a:latin typeface="CenturySchL-Roma"/>
              </a:rPr>
              <a:t>PostGIS</a:t>
            </a:r>
            <a:r>
              <a:rPr lang="fr-FR" sz="1800" b="0" i="0" u="none" strike="noStrike" baseline="0" dirty="0">
                <a:latin typeface="CenturySchL-Roma"/>
              </a:rPr>
              <a:t>.</a:t>
            </a:r>
            <a:endParaRPr lang="fr-FR" dirty="0"/>
          </a:p>
        </p:txBody>
      </p:sp>
      <p:pic>
        <p:nvPicPr>
          <p:cNvPr id="38" name="Image 37">
            <a:extLst>
              <a:ext uri="{FF2B5EF4-FFF2-40B4-BE49-F238E27FC236}">
                <a16:creationId xmlns:a16="http://schemas.microsoft.com/office/drawing/2014/main" id="{6ED2621E-39F7-BA60-2295-2FC954928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600" y="2228402"/>
            <a:ext cx="3003786" cy="4031747"/>
          </a:xfrm>
          <a:prstGeom prst="rect">
            <a:avLst/>
          </a:prstGeom>
        </p:spPr>
      </p:pic>
      <p:pic>
        <p:nvPicPr>
          <p:cNvPr id="40" name="Image 39">
            <a:extLst>
              <a:ext uri="{FF2B5EF4-FFF2-40B4-BE49-F238E27FC236}">
                <a16:creationId xmlns:a16="http://schemas.microsoft.com/office/drawing/2014/main" id="{D3F43517-4A33-886C-0F40-BCD12DFF2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905" y="2228402"/>
            <a:ext cx="3011406" cy="4041847"/>
          </a:xfrm>
          <a:prstGeom prst="rect">
            <a:avLst/>
          </a:prstGeom>
        </p:spPr>
      </p:pic>
      <p:sp>
        <p:nvSpPr>
          <p:cNvPr id="41" name="Flèche : droite 40">
            <a:extLst>
              <a:ext uri="{FF2B5EF4-FFF2-40B4-BE49-F238E27FC236}">
                <a16:creationId xmlns:a16="http://schemas.microsoft.com/office/drawing/2014/main" id="{FD9C84DD-D1C9-E521-82F4-C36A4162BE29}"/>
              </a:ext>
            </a:extLst>
          </p:cNvPr>
          <p:cNvSpPr/>
          <p:nvPr/>
        </p:nvSpPr>
        <p:spPr>
          <a:xfrm>
            <a:off x="5564648" y="3900196"/>
            <a:ext cx="774441" cy="354180"/>
          </a:xfrm>
          <a:prstGeom prst="rightArrow">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 name="Rectangle : coins arrondis 1">
            <a:extLst>
              <a:ext uri="{FF2B5EF4-FFF2-40B4-BE49-F238E27FC236}">
                <a16:creationId xmlns:a16="http://schemas.microsoft.com/office/drawing/2014/main" id="{DA268114-3FA6-8C0D-021B-CB16BADF765C}"/>
              </a:ext>
            </a:extLst>
          </p:cNvPr>
          <p:cNvSpPr/>
          <p:nvPr/>
        </p:nvSpPr>
        <p:spPr>
          <a:xfrm>
            <a:off x="382555" y="261258"/>
            <a:ext cx="11614588"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UTILISATION DU LOGICIEL QGIS</a:t>
            </a:r>
          </a:p>
        </p:txBody>
      </p:sp>
      <p:sp>
        <p:nvSpPr>
          <p:cNvPr id="3" name="Rectangle à coins arrondis 6">
            <a:extLst>
              <a:ext uri="{FF2B5EF4-FFF2-40B4-BE49-F238E27FC236}">
                <a16:creationId xmlns:a16="http://schemas.microsoft.com/office/drawing/2014/main" id="{97CE8821-7CA9-2BE3-76EF-EA2D82863584}"/>
              </a:ext>
            </a:extLst>
          </p:cNvPr>
          <p:cNvSpPr/>
          <p:nvPr/>
        </p:nvSpPr>
        <p:spPr>
          <a:xfrm>
            <a:off x="10435391" y="1372693"/>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4" name="Rectangle à coins arrondis 7">
            <a:extLst>
              <a:ext uri="{FF2B5EF4-FFF2-40B4-BE49-F238E27FC236}">
                <a16:creationId xmlns:a16="http://schemas.microsoft.com/office/drawing/2014/main" id="{343D7415-D051-FBA7-C827-6C7A1FE4252E}"/>
              </a:ext>
            </a:extLst>
          </p:cNvPr>
          <p:cNvSpPr/>
          <p:nvPr/>
        </p:nvSpPr>
        <p:spPr>
          <a:xfrm>
            <a:off x="10459603" y="2116247"/>
            <a:ext cx="1561350" cy="595978"/>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5" name="Rectangle à coins arrondis 8">
            <a:extLst>
              <a:ext uri="{FF2B5EF4-FFF2-40B4-BE49-F238E27FC236}">
                <a16:creationId xmlns:a16="http://schemas.microsoft.com/office/drawing/2014/main" id="{6B5C0462-52FC-55D8-D459-65FD41D09CDC}"/>
              </a:ext>
            </a:extLst>
          </p:cNvPr>
          <p:cNvSpPr/>
          <p:nvPr/>
        </p:nvSpPr>
        <p:spPr>
          <a:xfrm>
            <a:off x="10459603" y="2856667"/>
            <a:ext cx="1537138" cy="6261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6" name="Rectangle à coins arrondis 10">
            <a:extLst>
              <a:ext uri="{FF2B5EF4-FFF2-40B4-BE49-F238E27FC236}">
                <a16:creationId xmlns:a16="http://schemas.microsoft.com/office/drawing/2014/main" id="{589337F6-C9D2-059E-FB49-4B7AD3E5471F}"/>
              </a:ext>
            </a:extLst>
          </p:cNvPr>
          <p:cNvSpPr/>
          <p:nvPr/>
        </p:nvSpPr>
        <p:spPr>
          <a:xfrm>
            <a:off x="10467220" y="3620687"/>
            <a:ext cx="1537138" cy="5795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7" name="Rectangle à coins arrondis 19">
            <a:extLst>
              <a:ext uri="{FF2B5EF4-FFF2-40B4-BE49-F238E27FC236}">
                <a16:creationId xmlns:a16="http://schemas.microsoft.com/office/drawing/2014/main" id="{0C034227-F586-1561-FF27-66E8C996E661}"/>
              </a:ext>
            </a:extLst>
          </p:cNvPr>
          <p:cNvSpPr/>
          <p:nvPr/>
        </p:nvSpPr>
        <p:spPr>
          <a:xfrm>
            <a:off x="10466955" y="4350379"/>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8" name="Flèche vers le bas 29">
            <a:extLst>
              <a:ext uri="{FF2B5EF4-FFF2-40B4-BE49-F238E27FC236}">
                <a16:creationId xmlns:a16="http://schemas.microsoft.com/office/drawing/2014/main" id="{3B5E6869-0D86-CB0D-C9E1-15EE2FAD9E88}"/>
              </a:ext>
            </a:extLst>
          </p:cNvPr>
          <p:cNvSpPr/>
          <p:nvPr/>
        </p:nvSpPr>
        <p:spPr>
          <a:xfrm>
            <a:off x="11178639" y="1989954"/>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vers le bas 30">
            <a:extLst>
              <a:ext uri="{FF2B5EF4-FFF2-40B4-BE49-F238E27FC236}">
                <a16:creationId xmlns:a16="http://schemas.microsoft.com/office/drawing/2014/main" id="{B53A136B-330A-572F-3779-C73B97903C90}"/>
              </a:ext>
            </a:extLst>
          </p:cNvPr>
          <p:cNvSpPr/>
          <p:nvPr/>
        </p:nvSpPr>
        <p:spPr>
          <a:xfrm>
            <a:off x="11171019" y="4215985"/>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bas 31">
            <a:extLst>
              <a:ext uri="{FF2B5EF4-FFF2-40B4-BE49-F238E27FC236}">
                <a16:creationId xmlns:a16="http://schemas.microsoft.com/office/drawing/2014/main" id="{FBEBDAF5-6CB5-C052-0B6A-FE14AEA747BE}"/>
              </a:ext>
            </a:extLst>
          </p:cNvPr>
          <p:cNvSpPr/>
          <p:nvPr/>
        </p:nvSpPr>
        <p:spPr>
          <a:xfrm>
            <a:off x="11171019" y="2729094"/>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vers le bas 33">
            <a:extLst>
              <a:ext uri="{FF2B5EF4-FFF2-40B4-BE49-F238E27FC236}">
                <a16:creationId xmlns:a16="http://schemas.microsoft.com/office/drawing/2014/main" id="{0201F41A-49A4-E0AB-60E7-144869F2032A}"/>
              </a:ext>
            </a:extLst>
          </p:cNvPr>
          <p:cNvSpPr/>
          <p:nvPr/>
        </p:nvSpPr>
        <p:spPr>
          <a:xfrm>
            <a:off x="11178639" y="3494394"/>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91003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 coins arrondis 23">
            <a:extLst>
              <a:ext uri="{FF2B5EF4-FFF2-40B4-BE49-F238E27FC236}">
                <a16:creationId xmlns:a16="http://schemas.microsoft.com/office/drawing/2014/main" id="{4805D64D-F6FB-9368-6167-BDB2E78987C0}"/>
              </a:ext>
            </a:extLst>
          </p:cNvPr>
          <p:cNvSpPr/>
          <p:nvPr/>
        </p:nvSpPr>
        <p:spPr>
          <a:xfrm>
            <a:off x="279918" y="270588"/>
            <a:ext cx="1168404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PRESENTATION DES DONNEES CEREMA (MARQUAGES ROUTIERS)</a:t>
            </a:r>
          </a:p>
        </p:txBody>
      </p:sp>
      <p:sp>
        <p:nvSpPr>
          <p:cNvPr id="25" name="Espace réservé du texte 2">
            <a:extLst>
              <a:ext uri="{FF2B5EF4-FFF2-40B4-BE49-F238E27FC236}">
                <a16:creationId xmlns:a16="http://schemas.microsoft.com/office/drawing/2014/main" id="{02BBBF31-7A96-D263-72F7-DCCD55E11A4B}"/>
              </a:ext>
            </a:extLst>
          </p:cNvPr>
          <p:cNvSpPr txBox="1">
            <a:spLocks/>
          </p:cNvSpPr>
          <p:nvPr/>
        </p:nvSpPr>
        <p:spPr>
          <a:xfrm>
            <a:off x="84475" y="3059974"/>
            <a:ext cx="10264140" cy="36207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3162" lvl="1" indent="-285750">
              <a:buFont typeface="Wingdings" panose="05000000000000000000" pitchFamily="2" charset="2"/>
              <a:buChar char="Ø"/>
            </a:pPr>
            <a:endParaRPr lang="fr-FR" sz="1600" b="1" dirty="0"/>
          </a:p>
          <a:p>
            <a:pPr marL="373162" lvl="1" indent="-285750">
              <a:buFont typeface="Wingdings" panose="05000000000000000000" pitchFamily="2" charset="2"/>
              <a:buChar char="Ø"/>
            </a:pPr>
            <a:r>
              <a:rPr lang="fr-FR" sz="1600" b="1" dirty="0"/>
              <a:t>Chaque section de route est définie par :</a:t>
            </a:r>
          </a:p>
          <a:p>
            <a:pPr marL="373162" lvl="1" indent="-285750">
              <a:buFont typeface="Wingdings" panose="05000000000000000000" pitchFamily="2" charset="2"/>
              <a:buChar char="Ø"/>
            </a:pPr>
            <a:endParaRPr lang="fr-FR" sz="1600" dirty="0"/>
          </a:p>
          <a:p>
            <a:pPr lvl="2">
              <a:lnSpc>
                <a:spcPct val="110000"/>
              </a:lnSpc>
              <a:spcBef>
                <a:spcPts val="0"/>
              </a:spcBef>
              <a:buFont typeface="Wingdings" panose="05000000000000000000" pitchFamily="2" charset="2"/>
              <a:buChar char="v"/>
            </a:pPr>
            <a:r>
              <a:rPr lang="fr-FR" sz="1600" dirty="0"/>
              <a:t> </a:t>
            </a:r>
            <a:r>
              <a:rPr lang="fr-FR" sz="1600" b="1" dirty="0"/>
              <a:t>Son PR : </a:t>
            </a:r>
            <a:r>
              <a:rPr lang="fr-FR" sz="1600" dirty="0"/>
              <a:t>Point de repère.</a:t>
            </a:r>
          </a:p>
          <a:p>
            <a:pPr lvl="2">
              <a:lnSpc>
                <a:spcPct val="110000"/>
              </a:lnSpc>
              <a:spcBef>
                <a:spcPts val="0"/>
              </a:spcBef>
              <a:buFont typeface="Wingdings" panose="05000000000000000000" pitchFamily="2" charset="2"/>
              <a:buChar char="v"/>
            </a:pPr>
            <a:r>
              <a:rPr lang="fr-FR" sz="1600" b="1" dirty="0"/>
              <a:t> X, Y, Z = </a:t>
            </a:r>
            <a:r>
              <a:rPr lang="fr-FR" sz="1600" dirty="0"/>
              <a:t>Coordonnées Lambert des points de repères.</a:t>
            </a:r>
          </a:p>
          <a:p>
            <a:pPr lvl="2">
              <a:lnSpc>
                <a:spcPct val="110000"/>
              </a:lnSpc>
              <a:spcBef>
                <a:spcPts val="0"/>
              </a:spcBef>
              <a:buFont typeface="Wingdings" panose="05000000000000000000" pitchFamily="2" charset="2"/>
              <a:buChar char="v"/>
            </a:pPr>
            <a:r>
              <a:rPr lang="fr-FR" sz="1600" b="1" dirty="0"/>
              <a:t> </a:t>
            </a:r>
            <a:r>
              <a:rPr lang="fr-FR" sz="1600" b="1" dirty="0" err="1"/>
              <a:t>Width</a:t>
            </a:r>
            <a:r>
              <a:rPr lang="fr-FR" sz="1600" b="1" dirty="0"/>
              <a:t> = </a:t>
            </a:r>
            <a:r>
              <a:rPr lang="fr-FR" sz="1600" dirty="0"/>
              <a:t>Largeur de tronçon.</a:t>
            </a:r>
          </a:p>
          <a:p>
            <a:pPr lvl="2">
              <a:lnSpc>
                <a:spcPct val="110000"/>
              </a:lnSpc>
              <a:spcBef>
                <a:spcPts val="0"/>
              </a:spcBef>
              <a:buFont typeface="Wingdings" panose="05000000000000000000" pitchFamily="2" charset="2"/>
              <a:buChar char="v"/>
            </a:pPr>
            <a:r>
              <a:rPr lang="fr-FR" sz="1600" b="1" dirty="0"/>
              <a:t> </a:t>
            </a:r>
            <a:r>
              <a:rPr lang="fr-FR" sz="1600" b="1" dirty="0" err="1"/>
              <a:t>Lenght</a:t>
            </a:r>
            <a:r>
              <a:rPr lang="fr-FR" sz="1600" b="1" dirty="0"/>
              <a:t> = </a:t>
            </a:r>
            <a:r>
              <a:rPr lang="fr-FR" sz="1600" dirty="0"/>
              <a:t>Longueur de tronçonId-rte500. </a:t>
            </a:r>
          </a:p>
          <a:p>
            <a:pPr lvl="2">
              <a:lnSpc>
                <a:spcPct val="110000"/>
              </a:lnSpc>
              <a:spcBef>
                <a:spcPts val="0"/>
              </a:spcBef>
              <a:buFont typeface="Wingdings" panose="05000000000000000000" pitchFamily="2" charset="2"/>
              <a:buChar char="v"/>
            </a:pPr>
            <a:r>
              <a:rPr lang="fr-FR" sz="1600" b="1" dirty="0"/>
              <a:t> Âge : </a:t>
            </a:r>
            <a:r>
              <a:rPr lang="fr-FR" sz="1600" dirty="0"/>
              <a:t>Âge du Bitume.</a:t>
            </a:r>
          </a:p>
          <a:p>
            <a:pPr lvl="2">
              <a:lnSpc>
                <a:spcPct val="110000"/>
              </a:lnSpc>
              <a:spcBef>
                <a:spcPts val="0"/>
              </a:spcBef>
              <a:buFont typeface="Wingdings" panose="05000000000000000000" pitchFamily="2" charset="2"/>
              <a:buChar char="v"/>
            </a:pPr>
            <a:r>
              <a:rPr lang="fr-FR" sz="1600" b="1" dirty="0"/>
              <a:t> </a:t>
            </a:r>
            <a:r>
              <a:rPr lang="fr-FR" sz="1600" b="1" dirty="0" err="1"/>
              <a:t>Bitumen</a:t>
            </a:r>
            <a:r>
              <a:rPr lang="fr-FR" sz="1600" b="1" dirty="0"/>
              <a:t> : </a:t>
            </a:r>
            <a:r>
              <a:rPr lang="fr-FR" sz="1600" dirty="0"/>
              <a:t>Nature du Bitume (HMC, PTB, SGB, SGMB, VTB, VTBM).</a:t>
            </a:r>
          </a:p>
          <a:p>
            <a:pPr lvl="2">
              <a:lnSpc>
                <a:spcPct val="110000"/>
              </a:lnSpc>
              <a:spcBef>
                <a:spcPts val="0"/>
              </a:spcBef>
              <a:buFont typeface="Wingdings" panose="05000000000000000000" pitchFamily="2" charset="2"/>
              <a:buChar char="v"/>
            </a:pPr>
            <a:r>
              <a:rPr lang="fr-FR" sz="1600" b="1" dirty="0"/>
              <a:t> AADT : </a:t>
            </a:r>
            <a:r>
              <a:rPr lang="fr-FR" sz="1600" dirty="0" err="1"/>
              <a:t>Annual</a:t>
            </a:r>
            <a:r>
              <a:rPr lang="fr-FR" sz="1600" dirty="0"/>
              <a:t> </a:t>
            </a:r>
            <a:r>
              <a:rPr lang="fr-FR" sz="1600" dirty="0" err="1"/>
              <a:t>Average</a:t>
            </a:r>
            <a:r>
              <a:rPr lang="fr-FR" sz="1600" dirty="0"/>
              <a:t> Daily Traffic ( Le trafic moyen journalier annuel ).</a:t>
            </a:r>
          </a:p>
          <a:p>
            <a:pPr lvl="2">
              <a:lnSpc>
                <a:spcPct val="110000"/>
              </a:lnSpc>
              <a:spcBef>
                <a:spcPts val="0"/>
              </a:spcBef>
              <a:buFont typeface="Wingdings" panose="05000000000000000000" pitchFamily="2" charset="2"/>
              <a:buChar char="v"/>
            </a:pPr>
            <a:r>
              <a:rPr lang="fr-FR" sz="1600" b="1" dirty="0"/>
              <a:t> A2007,..., A2015 : </a:t>
            </a:r>
            <a:r>
              <a:rPr lang="fr-FR" sz="1600" dirty="0"/>
              <a:t>Niveau de la retro-réflexion des marquages sur l’AXE de l’année 2007 jusqu’à 2015.</a:t>
            </a:r>
            <a:r>
              <a:rPr lang="fr-FR" sz="1600" b="1" dirty="0"/>
              <a:t> </a:t>
            </a:r>
          </a:p>
          <a:p>
            <a:pPr lvl="2">
              <a:lnSpc>
                <a:spcPct val="110000"/>
              </a:lnSpc>
              <a:spcBef>
                <a:spcPts val="0"/>
              </a:spcBef>
              <a:buFont typeface="Wingdings" panose="05000000000000000000" pitchFamily="2" charset="2"/>
              <a:buChar char="v"/>
            </a:pPr>
            <a:r>
              <a:rPr lang="fr-FR" sz="1600" b="1" dirty="0"/>
              <a:t> B2007,..., B2015 : </a:t>
            </a:r>
            <a:r>
              <a:rPr lang="fr-FR" sz="1600" dirty="0"/>
              <a:t>Niveau de la retro-réflexion des marquages sur le BAU de l’année 2007 jusqu’à 2015.</a:t>
            </a:r>
          </a:p>
          <a:p>
            <a:pPr lvl="2">
              <a:lnSpc>
                <a:spcPct val="110000"/>
              </a:lnSpc>
              <a:spcBef>
                <a:spcPts val="0"/>
              </a:spcBef>
              <a:buFont typeface="Wingdings" panose="05000000000000000000" pitchFamily="2" charset="2"/>
              <a:buChar char="v"/>
            </a:pPr>
            <a:r>
              <a:rPr lang="fr-FR" sz="1600" dirty="0"/>
              <a:t> </a:t>
            </a:r>
            <a:r>
              <a:rPr lang="fr-FR" sz="1600" b="1" dirty="0"/>
              <a:t>T2007,..., T2015 </a:t>
            </a:r>
            <a:r>
              <a:rPr lang="fr-FR" sz="1600" dirty="0"/>
              <a:t>: Niveau de la retro-réflexion des marquages sur le TPC de l’année 2007 jusqu’à 2015.</a:t>
            </a:r>
          </a:p>
        </p:txBody>
      </p:sp>
      <p:sp>
        <p:nvSpPr>
          <p:cNvPr id="26" name="Rectangle : coins arrondis 25">
            <a:extLst>
              <a:ext uri="{FF2B5EF4-FFF2-40B4-BE49-F238E27FC236}">
                <a16:creationId xmlns:a16="http://schemas.microsoft.com/office/drawing/2014/main" id="{B5BBDE5F-9AC9-356F-6B11-0B9CC02865C1}"/>
              </a:ext>
            </a:extLst>
          </p:cNvPr>
          <p:cNvSpPr/>
          <p:nvPr/>
        </p:nvSpPr>
        <p:spPr>
          <a:xfrm>
            <a:off x="448450" y="1041929"/>
            <a:ext cx="9815690" cy="2166078"/>
          </a:xfrm>
          <a:prstGeom prst="roundRect">
            <a:avLst/>
          </a:prstGeom>
          <a:solidFill>
            <a:schemeClr val="accent4">
              <a:lumMod val="60000"/>
              <a:lumOff val="40000"/>
            </a:schemeClr>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457200" lvl="1" indent="0">
              <a:buNone/>
            </a:pPr>
            <a:r>
              <a:rPr lang="fr-FR" sz="2100" b="1" i="1" dirty="0">
                <a:cs typeface="Times New Roman" panose="02020603050405020304" pitchFamily="18" charset="0"/>
              </a:rPr>
              <a:t>3- Les données CEREMA ( Centre d’études et d’expertise sur les risques, l’environnement, la mobilité et l’aménagement </a:t>
            </a:r>
            <a:r>
              <a:rPr lang="fr-FR" sz="2100" b="1" i="1" dirty="0"/>
              <a:t>):</a:t>
            </a:r>
          </a:p>
          <a:p>
            <a:pPr marL="457200" lvl="1" indent="0">
              <a:buNone/>
            </a:pPr>
            <a:r>
              <a:rPr lang="fr-FR" sz="2100" b="1" i="1" dirty="0">
                <a:cs typeface="Times New Roman" panose="02020603050405020304" pitchFamily="18" charset="0"/>
              </a:rPr>
              <a:t>                  </a:t>
            </a:r>
            <a:r>
              <a:rPr lang="fr-FR" sz="2100" i="1" dirty="0">
                <a:solidFill>
                  <a:srgbClr val="FF0000"/>
                </a:solidFill>
                <a:cs typeface="Times New Roman" panose="02020603050405020304" pitchFamily="18" charset="0"/>
              </a:rPr>
              <a:t>( 1002 individus, 39 variables )</a:t>
            </a:r>
          </a:p>
          <a:p>
            <a:pPr algn="l"/>
            <a:r>
              <a:rPr lang="fr-FR" sz="2100" b="1" i="1" dirty="0">
                <a:cs typeface="Times New Roman" panose="02020603050405020304" pitchFamily="18" charset="0"/>
              </a:rPr>
              <a:t>         </a:t>
            </a:r>
            <a:r>
              <a:rPr lang="fr-FR" sz="2100" dirty="0">
                <a:cs typeface="Times New Roman" panose="02020603050405020304" pitchFamily="18" charset="0"/>
              </a:rPr>
              <a:t>Les</a:t>
            </a:r>
            <a:r>
              <a:rPr lang="fr-FR" sz="2100" b="1" i="1" dirty="0">
                <a:cs typeface="Times New Roman" panose="02020603050405020304" pitchFamily="18" charset="0"/>
              </a:rPr>
              <a:t> </a:t>
            </a:r>
            <a:r>
              <a:rPr lang="fr-FR" sz="1800" b="0" i="0" u="none" strike="noStrike" baseline="0" dirty="0">
                <a:latin typeface="CenturySchL-Roma"/>
              </a:rPr>
              <a:t>données CEREMA décrivent le niveau de retro-réflexion des marquages sur L’AXE, la BAU et       </a:t>
            </a:r>
          </a:p>
          <a:p>
            <a:pPr algn="l"/>
            <a:r>
              <a:rPr lang="fr-FR" dirty="0">
                <a:latin typeface="CenturySchL-Roma"/>
              </a:rPr>
              <a:t>         </a:t>
            </a:r>
            <a:r>
              <a:rPr lang="fr-FR" sz="1800" b="0" i="0" u="none" strike="noStrike" baseline="0" dirty="0">
                <a:latin typeface="CenturySchL-Roma"/>
              </a:rPr>
              <a:t>le TPC au cours des années 2007 </a:t>
            </a:r>
            <a:r>
              <a:rPr lang="fr-FR" dirty="0">
                <a:latin typeface="CenturySchL-Roma"/>
              </a:rPr>
              <a:t>à</a:t>
            </a:r>
            <a:r>
              <a:rPr lang="fr-FR" sz="1800" b="0" i="0" u="none" strike="noStrike" baseline="0" dirty="0">
                <a:latin typeface="CenturySchL-Roma"/>
              </a:rPr>
              <a:t> 2015.</a:t>
            </a:r>
            <a:endParaRPr lang="fr-FR" dirty="0"/>
          </a:p>
        </p:txBody>
      </p:sp>
      <p:sp>
        <p:nvSpPr>
          <p:cNvPr id="2" name="Rectangle à coins arrondis 6">
            <a:extLst>
              <a:ext uri="{FF2B5EF4-FFF2-40B4-BE49-F238E27FC236}">
                <a16:creationId xmlns:a16="http://schemas.microsoft.com/office/drawing/2014/main" id="{D1CD88DB-8564-5EDD-0DCB-06BA64822260}"/>
              </a:ext>
            </a:extLst>
          </p:cNvPr>
          <p:cNvSpPr/>
          <p:nvPr/>
        </p:nvSpPr>
        <p:spPr>
          <a:xfrm>
            <a:off x="10378398" y="1242065"/>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3" name="Rectangle à coins arrondis 7">
            <a:extLst>
              <a:ext uri="{FF2B5EF4-FFF2-40B4-BE49-F238E27FC236}">
                <a16:creationId xmlns:a16="http://schemas.microsoft.com/office/drawing/2014/main" id="{EFFCE81F-D12C-A3FF-7127-9F7A7A891101}"/>
              </a:ext>
            </a:extLst>
          </p:cNvPr>
          <p:cNvSpPr/>
          <p:nvPr/>
        </p:nvSpPr>
        <p:spPr>
          <a:xfrm>
            <a:off x="10402610" y="1985619"/>
            <a:ext cx="1561350" cy="595978"/>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4" name="Rectangle à coins arrondis 8">
            <a:extLst>
              <a:ext uri="{FF2B5EF4-FFF2-40B4-BE49-F238E27FC236}">
                <a16:creationId xmlns:a16="http://schemas.microsoft.com/office/drawing/2014/main" id="{92C69BD0-DB09-49D2-6B6A-CD237B88EF38}"/>
              </a:ext>
            </a:extLst>
          </p:cNvPr>
          <p:cNvSpPr/>
          <p:nvPr/>
        </p:nvSpPr>
        <p:spPr>
          <a:xfrm>
            <a:off x="10402610" y="2726039"/>
            <a:ext cx="1537138" cy="6261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5" name="Rectangle à coins arrondis 10">
            <a:extLst>
              <a:ext uri="{FF2B5EF4-FFF2-40B4-BE49-F238E27FC236}">
                <a16:creationId xmlns:a16="http://schemas.microsoft.com/office/drawing/2014/main" id="{1D4A21C7-2C74-FF1E-CFD5-D4B5B15EF62D}"/>
              </a:ext>
            </a:extLst>
          </p:cNvPr>
          <p:cNvSpPr/>
          <p:nvPr/>
        </p:nvSpPr>
        <p:spPr>
          <a:xfrm>
            <a:off x="10410227" y="3490059"/>
            <a:ext cx="1537138" cy="5795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6" name="Rectangle à coins arrondis 19">
            <a:extLst>
              <a:ext uri="{FF2B5EF4-FFF2-40B4-BE49-F238E27FC236}">
                <a16:creationId xmlns:a16="http://schemas.microsoft.com/office/drawing/2014/main" id="{F47A22EF-50B9-6D44-6416-13669D2EF833}"/>
              </a:ext>
            </a:extLst>
          </p:cNvPr>
          <p:cNvSpPr/>
          <p:nvPr/>
        </p:nvSpPr>
        <p:spPr>
          <a:xfrm>
            <a:off x="10409962" y="4219751"/>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7" name="Flèche vers le bas 29">
            <a:extLst>
              <a:ext uri="{FF2B5EF4-FFF2-40B4-BE49-F238E27FC236}">
                <a16:creationId xmlns:a16="http://schemas.microsoft.com/office/drawing/2014/main" id="{8DD9E4C7-2C9D-8067-B66D-D5DCF242DB79}"/>
              </a:ext>
            </a:extLst>
          </p:cNvPr>
          <p:cNvSpPr/>
          <p:nvPr/>
        </p:nvSpPr>
        <p:spPr>
          <a:xfrm>
            <a:off x="11121646" y="1859326"/>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e bas 30">
            <a:extLst>
              <a:ext uri="{FF2B5EF4-FFF2-40B4-BE49-F238E27FC236}">
                <a16:creationId xmlns:a16="http://schemas.microsoft.com/office/drawing/2014/main" id="{0A881FEE-9B8A-A3B4-2C57-3CF4B88E3B0B}"/>
              </a:ext>
            </a:extLst>
          </p:cNvPr>
          <p:cNvSpPr/>
          <p:nvPr/>
        </p:nvSpPr>
        <p:spPr>
          <a:xfrm>
            <a:off x="11114026" y="4085357"/>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vers le bas 31">
            <a:extLst>
              <a:ext uri="{FF2B5EF4-FFF2-40B4-BE49-F238E27FC236}">
                <a16:creationId xmlns:a16="http://schemas.microsoft.com/office/drawing/2014/main" id="{94593D58-F947-E554-D2F1-119B207287AA}"/>
              </a:ext>
            </a:extLst>
          </p:cNvPr>
          <p:cNvSpPr/>
          <p:nvPr/>
        </p:nvSpPr>
        <p:spPr>
          <a:xfrm>
            <a:off x="11114026" y="2598466"/>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bas 33">
            <a:extLst>
              <a:ext uri="{FF2B5EF4-FFF2-40B4-BE49-F238E27FC236}">
                <a16:creationId xmlns:a16="http://schemas.microsoft.com/office/drawing/2014/main" id="{5A5F2706-758E-A5DA-B41C-3C066BE1D7B6}"/>
              </a:ext>
            </a:extLst>
          </p:cNvPr>
          <p:cNvSpPr/>
          <p:nvPr/>
        </p:nvSpPr>
        <p:spPr>
          <a:xfrm>
            <a:off x="11121646" y="3363766"/>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6766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 coins arrondis 12">
            <a:extLst>
              <a:ext uri="{FF2B5EF4-FFF2-40B4-BE49-F238E27FC236}">
                <a16:creationId xmlns:a16="http://schemas.microsoft.com/office/drawing/2014/main" id="{023CC8AD-9289-F2BA-5CAC-226F0201F8FB}"/>
              </a:ext>
            </a:extLst>
          </p:cNvPr>
          <p:cNvSpPr/>
          <p:nvPr/>
        </p:nvSpPr>
        <p:spPr>
          <a:xfrm>
            <a:off x="307909" y="270587"/>
            <a:ext cx="11665023"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PROPRIETES DES MARQUAGES ROUTIERS</a:t>
            </a:r>
          </a:p>
        </p:txBody>
      </p:sp>
      <p:pic>
        <p:nvPicPr>
          <p:cNvPr id="26" name="Image 25">
            <a:extLst>
              <a:ext uri="{FF2B5EF4-FFF2-40B4-BE49-F238E27FC236}">
                <a16:creationId xmlns:a16="http://schemas.microsoft.com/office/drawing/2014/main" id="{0F69A0C9-840E-E1A9-6FCC-BF7AE8247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772" y="1101003"/>
            <a:ext cx="9137239" cy="2068759"/>
          </a:xfrm>
          <a:prstGeom prst="rect">
            <a:avLst/>
          </a:prstGeom>
        </p:spPr>
      </p:pic>
      <p:pic>
        <p:nvPicPr>
          <p:cNvPr id="28" name="Image 27">
            <a:extLst>
              <a:ext uri="{FF2B5EF4-FFF2-40B4-BE49-F238E27FC236}">
                <a16:creationId xmlns:a16="http://schemas.microsoft.com/office/drawing/2014/main" id="{9071BC7F-DC5F-EC1D-4EAE-84B651E8B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773" y="4239274"/>
            <a:ext cx="9137238" cy="1979498"/>
          </a:xfrm>
          <a:prstGeom prst="rect">
            <a:avLst/>
          </a:prstGeom>
        </p:spPr>
      </p:pic>
      <p:sp>
        <p:nvSpPr>
          <p:cNvPr id="29" name="Flèche : bas 28">
            <a:extLst>
              <a:ext uri="{FF2B5EF4-FFF2-40B4-BE49-F238E27FC236}">
                <a16:creationId xmlns:a16="http://schemas.microsoft.com/office/drawing/2014/main" id="{485EEF6B-73FC-29FB-2465-C5151EF0010B}"/>
              </a:ext>
            </a:extLst>
          </p:cNvPr>
          <p:cNvSpPr/>
          <p:nvPr/>
        </p:nvSpPr>
        <p:spPr>
          <a:xfrm>
            <a:off x="6426459" y="4068130"/>
            <a:ext cx="354564" cy="721706"/>
          </a:xfrm>
          <a:prstGeom prst="downArrow">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E273D492-CBA0-4A73-FF8B-F6F67C28B2C4}"/>
              </a:ext>
            </a:extLst>
          </p:cNvPr>
          <p:cNvSpPr txBox="1"/>
          <p:nvPr/>
        </p:nvSpPr>
        <p:spPr>
          <a:xfrm>
            <a:off x="6603741" y="3749446"/>
            <a:ext cx="3641270" cy="369332"/>
          </a:xfrm>
          <a:prstGeom prst="rect">
            <a:avLst/>
          </a:prstGeom>
          <a:noFill/>
        </p:spPr>
        <p:txBody>
          <a:bodyPr wrap="square" rtlCol="0">
            <a:spAutoFit/>
          </a:bodyPr>
          <a:lstStyle/>
          <a:p>
            <a:r>
              <a:rPr lang="fr-FR" dirty="0">
                <a:solidFill>
                  <a:schemeClr val="accent6"/>
                </a:solidFill>
              </a:rPr>
              <a:t> </a:t>
            </a:r>
            <a:r>
              <a:rPr lang="fr-FR" b="1" i="1" dirty="0">
                <a:solidFill>
                  <a:schemeClr val="accent6"/>
                </a:solidFill>
              </a:rPr>
              <a:t>Dégradation Acceptable (norme)</a:t>
            </a:r>
          </a:p>
        </p:txBody>
      </p:sp>
      <p:sp>
        <p:nvSpPr>
          <p:cNvPr id="32" name="ZoneTexte 31">
            <a:extLst>
              <a:ext uri="{FF2B5EF4-FFF2-40B4-BE49-F238E27FC236}">
                <a16:creationId xmlns:a16="http://schemas.microsoft.com/office/drawing/2014/main" id="{A39747EF-CA5D-388F-4411-B625B103490A}"/>
              </a:ext>
            </a:extLst>
          </p:cNvPr>
          <p:cNvSpPr txBox="1"/>
          <p:nvPr/>
        </p:nvSpPr>
        <p:spPr>
          <a:xfrm>
            <a:off x="2761861" y="3242281"/>
            <a:ext cx="6046237" cy="369332"/>
          </a:xfrm>
          <a:prstGeom prst="rect">
            <a:avLst/>
          </a:prstGeom>
          <a:noFill/>
        </p:spPr>
        <p:txBody>
          <a:bodyPr wrap="square" rtlCol="0">
            <a:spAutoFit/>
          </a:bodyPr>
          <a:lstStyle/>
          <a:p>
            <a:r>
              <a:rPr lang="fr-FR" sz="1800" b="1" i="1" u="none" strike="noStrike" baseline="0" dirty="0">
                <a:latin typeface="CenturySchL-Ital"/>
              </a:rPr>
              <a:t>Dimensionnement réglementaire des lignes longitudinales</a:t>
            </a:r>
            <a:endParaRPr lang="fr-FR" b="1" i="1" dirty="0"/>
          </a:p>
        </p:txBody>
      </p:sp>
      <p:sp>
        <p:nvSpPr>
          <p:cNvPr id="33" name="Flèche : haut 32">
            <a:extLst>
              <a:ext uri="{FF2B5EF4-FFF2-40B4-BE49-F238E27FC236}">
                <a16:creationId xmlns:a16="http://schemas.microsoft.com/office/drawing/2014/main" id="{A5D909E4-84E9-7E5A-3279-34ABD8C4F845}"/>
              </a:ext>
            </a:extLst>
          </p:cNvPr>
          <p:cNvSpPr/>
          <p:nvPr/>
        </p:nvSpPr>
        <p:spPr>
          <a:xfrm>
            <a:off x="2587324" y="3271408"/>
            <a:ext cx="174537" cy="238559"/>
          </a:xfrm>
          <a:prstGeom prst="upArrow">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B9F74443-6F1D-7CB2-61BA-C7F8A3DB1684}"/>
              </a:ext>
            </a:extLst>
          </p:cNvPr>
          <p:cNvSpPr txBox="1"/>
          <p:nvPr/>
        </p:nvSpPr>
        <p:spPr>
          <a:xfrm>
            <a:off x="2761861" y="6339268"/>
            <a:ext cx="7081935" cy="369332"/>
          </a:xfrm>
          <a:prstGeom prst="rect">
            <a:avLst/>
          </a:prstGeom>
          <a:noFill/>
        </p:spPr>
        <p:txBody>
          <a:bodyPr wrap="square" rtlCol="0">
            <a:spAutoFit/>
          </a:bodyPr>
          <a:lstStyle/>
          <a:p>
            <a:r>
              <a:rPr lang="fr-FR" b="1" dirty="0"/>
              <a:t>Visibilité de nuit en fonction du niveau de rétro-réflexion des marquages</a:t>
            </a:r>
          </a:p>
        </p:txBody>
      </p:sp>
      <p:sp>
        <p:nvSpPr>
          <p:cNvPr id="36" name="Flèche : haut 35">
            <a:extLst>
              <a:ext uri="{FF2B5EF4-FFF2-40B4-BE49-F238E27FC236}">
                <a16:creationId xmlns:a16="http://schemas.microsoft.com/office/drawing/2014/main" id="{E2F101D9-A919-AEEF-A167-C87A1F111E25}"/>
              </a:ext>
            </a:extLst>
          </p:cNvPr>
          <p:cNvSpPr/>
          <p:nvPr/>
        </p:nvSpPr>
        <p:spPr>
          <a:xfrm>
            <a:off x="2587324" y="6389916"/>
            <a:ext cx="174537" cy="238559"/>
          </a:xfrm>
          <a:prstGeom prst="upArrow">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 name="Rectangle à coins arrondis 6">
            <a:extLst>
              <a:ext uri="{FF2B5EF4-FFF2-40B4-BE49-F238E27FC236}">
                <a16:creationId xmlns:a16="http://schemas.microsoft.com/office/drawing/2014/main" id="{647DA24E-F115-0248-9F7F-C60BC3324E7C}"/>
              </a:ext>
            </a:extLst>
          </p:cNvPr>
          <p:cNvSpPr/>
          <p:nvPr/>
        </p:nvSpPr>
        <p:spPr>
          <a:xfrm>
            <a:off x="10387370" y="1335371"/>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3" name="Rectangle à coins arrondis 7">
            <a:extLst>
              <a:ext uri="{FF2B5EF4-FFF2-40B4-BE49-F238E27FC236}">
                <a16:creationId xmlns:a16="http://schemas.microsoft.com/office/drawing/2014/main" id="{6F1C3E9B-A61A-497D-6A77-4A00E3138714}"/>
              </a:ext>
            </a:extLst>
          </p:cNvPr>
          <p:cNvSpPr/>
          <p:nvPr/>
        </p:nvSpPr>
        <p:spPr>
          <a:xfrm>
            <a:off x="10411582" y="2078925"/>
            <a:ext cx="1561350" cy="595978"/>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4" name="Rectangle à coins arrondis 8">
            <a:extLst>
              <a:ext uri="{FF2B5EF4-FFF2-40B4-BE49-F238E27FC236}">
                <a16:creationId xmlns:a16="http://schemas.microsoft.com/office/drawing/2014/main" id="{209FBCA3-7A36-E21D-41E3-2D99ACAEF9A7}"/>
              </a:ext>
            </a:extLst>
          </p:cNvPr>
          <p:cNvSpPr/>
          <p:nvPr/>
        </p:nvSpPr>
        <p:spPr>
          <a:xfrm>
            <a:off x="10411582" y="2819345"/>
            <a:ext cx="1537138" cy="6261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5" name="Rectangle à coins arrondis 10">
            <a:extLst>
              <a:ext uri="{FF2B5EF4-FFF2-40B4-BE49-F238E27FC236}">
                <a16:creationId xmlns:a16="http://schemas.microsoft.com/office/drawing/2014/main" id="{8231539E-1276-5020-53B9-74E10FCEED5F}"/>
              </a:ext>
            </a:extLst>
          </p:cNvPr>
          <p:cNvSpPr/>
          <p:nvPr/>
        </p:nvSpPr>
        <p:spPr>
          <a:xfrm>
            <a:off x="10419199" y="3583365"/>
            <a:ext cx="1537138" cy="5795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6" name="Rectangle à coins arrondis 19">
            <a:extLst>
              <a:ext uri="{FF2B5EF4-FFF2-40B4-BE49-F238E27FC236}">
                <a16:creationId xmlns:a16="http://schemas.microsoft.com/office/drawing/2014/main" id="{DD0FE436-9706-1BCF-7E81-136D59DA63AA}"/>
              </a:ext>
            </a:extLst>
          </p:cNvPr>
          <p:cNvSpPr/>
          <p:nvPr/>
        </p:nvSpPr>
        <p:spPr>
          <a:xfrm>
            <a:off x="10418934" y="4313057"/>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7" name="Flèche vers le bas 29">
            <a:extLst>
              <a:ext uri="{FF2B5EF4-FFF2-40B4-BE49-F238E27FC236}">
                <a16:creationId xmlns:a16="http://schemas.microsoft.com/office/drawing/2014/main" id="{56293E92-2E54-7ACE-8C4B-DEB92B39FE61}"/>
              </a:ext>
            </a:extLst>
          </p:cNvPr>
          <p:cNvSpPr/>
          <p:nvPr/>
        </p:nvSpPr>
        <p:spPr>
          <a:xfrm>
            <a:off x="11130618" y="195263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e bas 30">
            <a:extLst>
              <a:ext uri="{FF2B5EF4-FFF2-40B4-BE49-F238E27FC236}">
                <a16:creationId xmlns:a16="http://schemas.microsoft.com/office/drawing/2014/main" id="{1EDAD4DD-A5F5-0988-0AD2-A1914FD28EA6}"/>
              </a:ext>
            </a:extLst>
          </p:cNvPr>
          <p:cNvSpPr/>
          <p:nvPr/>
        </p:nvSpPr>
        <p:spPr>
          <a:xfrm>
            <a:off x="11122998" y="4178663"/>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vers le bas 31">
            <a:extLst>
              <a:ext uri="{FF2B5EF4-FFF2-40B4-BE49-F238E27FC236}">
                <a16:creationId xmlns:a16="http://schemas.microsoft.com/office/drawing/2014/main" id="{5D147B11-2D2B-A6A7-79A0-2576033DBFD5}"/>
              </a:ext>
            </a:extLst>
          </p:cNvPr>
          <p:cNvSpPr/>
          <p:nvPr/>
        </p:nvSpPr>
        <p:spPr>
          <a:xfrm>
            <a:off x="11122998" y="269177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bas 33">
            <a:extLst>
              <a:ext uri="{FF2B5EF4-FFF2-40B4-BE49-F238E27FC236}">
                <a16:creationId xmlns:a16="http://schemas.microsoft.com/office/drawing/2014/main" id="{4A3953A5-DCF0-12C1-FB43-70EFFD6904A5}"/>
              </a:ext>
            </a:extLst>
          </p:cNvPr>
          <p:cNvSpPr/>
          <p:nvPr/>
        </p:nvSpPr>
        <p:spPr>
          <a:xfrm>
            <a:off x="11130618" y="345707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31718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 coins arrondis 12">
            <a:extLst>
              <a:ext uri="{FF2B5EF4-FFF2-40B4-BE49-F238E27FC236}">
                <a16:creationId xmlns:a16="http://schemas.microsoft.com/office/drawing/2014/main" id="{3B8EF69A-99D5-C265-32A5-946DB032309B}"/>
              </a:ext>
            </a:extLst>
          </p:cNvPr>
          <p:cNvSpPr/>
          <p:nvPr/>
        </p:nvSpPr>
        <p:spPr>
          <a:xfrm>
            <a:off x="373225" y="279918"/>
            <a:ext cx="11599708"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COMPARAISON ENTRE LES TROIS BASES DE DONNEES</a:t>
            </a:r>
          </a:p>
        </p:txBody>
      </p:sp>
      <p:sp>
        <p:nvSpPr>
          <p:cNvPr id="14" name="Rectangle : coins arrondis 13">
            <a:extLst>
              <a:ext uri="{FF2B5EF4-FFF2-40B4-BE49-F238E27FC236}">
                <a16:creationId xmlns:a16="http://schemas.microsoft.com/office/drawing/2014/main" id="{8585EAD2-A796-39AD-B152-DD64D96B1DFD}"/>
              </a:ext>
            </a:extLst>
          </p:cNvPr>
          <p:cNvSpPr/>
          <p:nvPr/>
        </p:nvSpPr>
        <p:spPr>
          <a:xfrm>
            <a:off x="708341" y="1453407"/>
            <a:ext cx="9367935" cy="4014332"/>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l"/>
            <a:endParaRPr lang="fr-FR" sz="1800" b="0" i="0" u="none" strike="noStrike" baseline="0" dirty="0">
              <a:latin typeface="CenturySchL-Roma"/>
            </a:endParaRPr>
          </a:p>
          <a:p>
            <a:pPr algn="l"/>
            <a:endParaRPr lang="fr-FR" sz="1800" b="0" i="0" u="none" strike="noStrike" baseline="0" dirty="0">
              <a:latin typeface="CenturySchL-Roma"/>
            </a:endParaRPr>
          </a:p>
          <a:p>
            <a:pPr marL="285750" indent="-285750" algn="l">
              <a:buFont typeface="Wingdings" panose="05000000000000000000" pitchFamily="2" charset="2"/>
              <a:buChar char="Ø"/>
            </a:pPr>
            <a:r>
              <a:rPr lang="fr-FR" sz="1800" b="0" i="0" u="none" strike="noStrike" baseline="0" dirty="0">
                <a:latin typeface="CenturySchL-Roma"/>
              </a:rPr>
              <a:t> En ce qui concerne les points forts et les faiblesses de chaque base, nous pouvons dire que </a:t>
            </a:r>
            <a:r>
              <a:rPr lang="fr-FR" sz="1800" b="1" i="0" u="none" strike="noStrike" baseline="0" dirty="0">
                <a:latin typeface="CenturySchL-Roma"/>
              </a:rPr>
              <a:t>BD CARTO (IGN) </a:t>
            </a:r>
            <a:r>
              <a:rPr lang="fr-FR" sz="1800" b="0" i="0" u="none" strike="noStrike" baseline="0" dirty="0">
                <a:latin typeface="CenturySchL-Roma"/>
              </a:rPr>
              <a:t>utilise des identifiants spéciaux pour définir les tronçons de la route. Cela rend la fusion des données avec d’autre bases non </a:t>
            </a:r>
            <a:r>
              <a:rPr lang="fr-FR" sz="1800" b="1" i="0" u="none" strike="noStrike" baseline="0" dirty="0">
                <a:latin typeface="CenturySchL-Roma"/>
              </a:rPr>
              <a:t>IGN</a:t>
            </a:r>
            <a:r>
              <a:rPr lang="fr-FR" sz="1800" b="0" i="0" u="none" strike="noStrike" baseline="0" dirty="0">
                <a:latin typeface="CenturySchL-Roma"/>
              </a:rPr>
              <a:t> un peu fastidieuse. En revanche, la </a:t>
            </a:r>
            <a:r>
              <a:rPr lang="fr-FR" sz="1800" b="1" i="0" u="none" strike="noStrike" baseline="0" dirty="0">
                <a:latin typeface="CenturySchL-Roma"/>
              </a:rPr>
              <a:t>RRN</a:t>
            </a:r>
            <a:r>
              <a:rPr lang="fr-FR" sz="1800" b="0" i="0" u="none" strike="noStrike" baseline="0" dirty="0">
                <a:latin typeface="CenturySchL-Roma"/>
              </a:rPr>
              <a:t> utilise des PR ce qui </a:t>
            </a:r>
            <a:r>
              <a:rPr lang="fr-FR" dirty="0">
                <a:latin typeface="CenturySchL-Roma"/>
              </a:rPr>
              <a:t>est</a:t>
            </a:r>
            <a:r>
              <a:rPr lang="fr-FR" sz="1800" b="0" i="0" u="none" strike="noStrike" baseline="0" dirty="0">
                <a:latin typeface="CenturySchL-Roma"/>
              </a:rPr>
              <a:t> plus pratique.</a:t>
            </a:r>
          </a:p>
          <a:p>
            <a:pPr algn="l"/>
            <a:endParaRPr lang="fr-FR" sz="1800" b="0" i="0" u="none" strike="noStrike" baseline="0" dirty="0">
              <a:latin typeface="CenturySchL-Roma"/>
            </a:endParaRPr>
          </a:p>
          <a:p>
            <a:pPr marL="285750" indent="-285750" algn="l">
              <a:buFont typeface="Wingdings" panose="05000000000000000000" pitchFamily="2" charset="2"/>
              <a:buChar char="Ø"/>
            </a:pPr>
            <a:r>
              <a:rPr lang="fr-FR" sz="1800" b="0" i="0" u="none" strike="noStrike" baseline="0" dirty="0">
                <a:latin typeface="CenturySchL-Roma"/>
              </a:rPr>
              <a:t> Par ailleurs, nous remarquons que la </a:t>
            </a:r>
            <a:r>
              <a:rPr lang="fr-FR" sz="1800" b="1" i="0" u="none" strike="noStrike" baseline="0" dirty="0">
                <a:latin typeface="CenturySchL-Roma"/>
              </a:rPr>
              <a:t>RRN</a:t>
            </a:r>
            <a:r>
              <a:rPr lang="fr-FR" sz="1800" b="0" i="0" u="none" strike="noStrike" baseline="0" dirty="0">
                <a:latin typeface="CenturySchL-Roma"/>
              </a:rPr>
              <a:t> est limitée au niveau de la description de la route, par contre, la base </a:t>
            </a:r>
            <a:r>
              <a:rPr lang="fr-FR" sz="1800" b="1" i="0" u="none" strike="noStrike" baseline="0" dirty="0">
                <a:latin typeface="CenturySchL-Roma"/>
              </a:rPr>
              <a:t>BD CARTO (IGN)</a:t>
            </a:r>
            <a:r>
              <a:rPr lang="fr-FR" sz="1800" b="0" i="0" u="none" strike="noStrike" baseline="0" dirty="0">
                <a:latin typeface="CenturySchL-Roma"/>
              </a:rPr>
              <a:t> donne des informations géographiques utiles et plus fines à ce sujet.</a:t>
            </a:r>
          </a:p>
          <a:p>
            <a:pPr marL="285750" indent="-285750" algn="l">
              <a:buFont typeface="Wingdings" panose="05000000000000000000" pitchFamily="2" charset="2"/>
              <a:buChar char="Ø"/>
            </a:pPr>
            <a:endParaRPr lang="fr-FR" dirty="0">
              <a:latin typeface="CenturySchL-Roma"/>
            </a:endParaRPr>
          </a:p>
          <a:p>
            <a:pPr marL="285750" indent="-285750" algn="l">
              <a:buFont typeface="Wingdings" panose="05000000000000000000" pitchFamily="2" charset="2"/>
              <a:buChar char="Ø"/>
            </a:pPr>
            <a:r>
              <a:rPr lang="fr-FR" dirty="0">
                <a:latin typeface="CenturySchL-Roma"/>
              </a:rPr>
              <a:t>L</a:t>
            </a:r>
            <a:r>
              <a:rPr lang="fr-FR" sz="1800" b="0" i="0" u="none" strike="noStrike" baseline="0" dirty="0">
                <a:latin typeface="CenturySchL-Roma"/>
              </a:rPr>
              <a:t>a base de données </a:t>
            </a:r>
            <a:r>
              <a:rPr lang="fr-FR" sz="1800" b="1" i="0" u="none" strike="noStrike" baseline="0" dirty="0">
                <a:latin typeface="CenturySchL-Roma"/>
              </a:rPr>
              <a:t>CEREMA</a:t>
            </a:r>
            <a:r>
              <a:rPr lang="fr-FR" sz="1800" b="0" i="0" u="none" strike="noStrike" baseline="0" dirty="0">
                <a:latin typeface="CenturySchL-Roma"/>
              </a:rPr>
              <a:t> ajoute des infos qui ne sont pas dans les 2 autres bases (</a:t>
            </a:r>
            <a:r>
              <a:rPr lang="fr-FR" sz="1800" b="1" i="0" u="none" strike="noStrike" baseline="0" dirty="0">
                <a:latin typeface="CenturySchL-Roma"/>
              </a:rPr>
              <a:t>RRN</a:t>
            </a:r>
            <a:r>
              <a:rPr lang="fr-FR" sz="1800" b="0" i="0" u="none" strike="noStrike" baseline="0" dirty="0">
                <a:latin typeface="CenturySchL-Roma"/>
              </a:rPr>
              <a:t>, </a:t>
            </a:r>
            <a:r>
              <a:rPr lang="fr-FR" sz="1800" b="1" i="0" u="none" strike="noStrike" baseline="0" dirty="0">
                <a:latin typeface="CenturySchL-Roma"/>
              </a:rPr>
              <a:t>BD CARTO</a:t>
            </a:r>
            <a:r>
              <a:rPr lang="fr-FR" sz="1800" b="0" i="0" u="none" strike="noStrike" baseline="0" dirty="0">
                <a:latin typeface="CenturySchL-Roma"/>
              </a:rPr>
              <a:t>).</a:t>
            </a:r>
          </a:p>
          <a:p>
            <a:pPr algn="l"/>
            <a:endParaRPr lang="fr-FR" dirty="0">
              <a:latin typeface="CenturySchL-Roma"/>
            </a:endParaRPr>
          </a:p>
          <a:p>
            <a:pPr marL="285750" indent="-285750" algn="l">
              <a:buFont typeface="Wingdings" panose="05000000000000000000" pitchFamily="2" charset="2"/>
              <a:buChar char="Ø"/>
            </a:pPr>
            <a:endParaRPr lang="fr-FR" dirty="0"/>
          </a:p>
        </p:txBody>
      </p:sp>
      <p:sp>
        <p:nvSpPr>
          <p:cNvPr id="15" name="Rectangle à coins arrondis 6">
            <a:extLst>
              <a:ext uri="{FF2B5EF4-FFF2-40B4-BE49-F238E27FC236}">
                <a16:creationId xmlns:a16="http://schemas.microsoft.com/office/drawing/2014/main" id="{186D6CEE-FD35-99C0-E4A1-F67D5B3A5881}"/>
              </a:ext>
            </a:extLst>
          </p:cNvPr>
          <p:cNvSpPr/>
          <p:nvPr/>
        </p:nvSpPr>
        <p:spPr>
          <a:xfrm>
            <a:off x="10378398" y="1596628"/>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16" name="Rectangle à coins arrondis 7">
            <a:extLst>
              <a:ext uri="{FF2B5EF4-FFF2-40B4-BE49-F238E27FC236}">
                <a16:creationId xmlns:a16="http://schemas.microsoft.com/office/drawing/2014/main" id="{7FB71AB3-A452-EE82-441E-4A2AB68A5FDB}"/>
              </a:ext>
            </a:extLst>
          </p:cNvPr>
          <p:cNvSpPr/>
          <p:nvPr/>
        </p:nvSpPr>
        <p:spPr>
          <a:xfrm>
            <a:off x="10402610" y="2340182"/>
            <a:ext cx="1561350" cy="595978"/>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17" name="Rectangle à coins arrondis 8">
            <a:extLst>
              <a:ext uri="{FF2B5EF4-FFF2-40B4-BE49-F238E27FC236}">
                <a16:creationId xmlns:a16="http://schemas.microsoft.com/office/drawing/2014/main" id="{A756840E-E3B1-4338-3AA4-65932F6DC081}"/>
              </a:ext>
            </a:extLst>
          </p:cNvPr>
          <p:cNvSpPr/>
          <p:nvPr/>
        </p:nvSpPr>
        <p:spPr>
          <a:xfrm>
            <a:off x="10402610" y="3080602"/>
            <a:ext cx="1537138" cy="6261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18" name="Rectangle à coins arrondis 10">
            <a:extLst>
              <a:ext uri="{FF2B5EF4-FFF2-40B4-BE49-F238E27FC236}">
                <a16:creationId xmlns:a16="http://schemas.microsoft.com/office/drawing/2014/main" id="{434765BB-D6FC-CDF2-441F-080100173BFB}"/>
              </a:ext>
            </a:extLst>
          </p:cNvPr>
          <p:cNvSpPr/>
          <p:nvPr/>
        </p:nvSpPr>
        <p:spPr>
          <a:xfrm>
            <a:off x="10410227" y="3844622"/>
            <a:ext cx="1537138" cy="5795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19" name="Rectangle à coins arrondis 19">
            <a:extLst>
              <a:ext uri="{FF2B5EF4-FFF2-40B4-BE49-F238E27FC236}">
                <a16:creationId xmlns:a16="http://schemas.microsoft.com/office/drawing/2014/main" id="{0D22C760-A3DA-4FD3-EFEF-DCE9860632E8}"/>
              </a:ext>
            </a:extLst>
          </p:cNvPr>
          <p:cNvSpPr/>
          <p:nvPr/>
        </p:nvSpPr>
        <p:spPr>
          <a:xfrm>
            <a:off x="10409962" y="4574314"/>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20" name="Flèche vers le bas 29">
            <a:extLst>
              <a:ext uri="{FF2B5EF4-FFF2-40B4-BE49-F238E27FC236}">
                <a16:creationId xmlns:a16="http://schemas.microsoft.com/office/drawing/2014/main" id="{1F5EDFCC-A600-30DF-E83F-F0FE8AE55481}"/>
              </a:ext>
            </a:extLst>
          </p:cNvPr>
          <p:cNvSpPr/>
          <p:nvPr/>
        </p:nvSpPr>
        <p:spPr>
          <a:xfrm>
            <a:off x="11121646" y="221388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vers le bas 30">
            <a:extLst>
              <a:ext uri="{FF2B5EF4-FFF2-40B4-BE49-F238E27FC236}">
                <a16:creationId xmlns:a16="http://schemas.microsoft.com/office/drawing/2014/main" id="{EDE53223-0C63-22CB-64E6-B14F78F0557D}"/>
              </a:ext>
            </a:extLst>
          </p:cNvPr>
          <p:cNvSpPr/>
          <p:nvPr/>
        </p:nvSpPr>
        <p:spPr>
          <a:xfrm>
            <a:off x="11114026" y="4439920"/>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lèche vers le bas 31">
            <a:extLst>
              <a:ext uri="{FF2B5EF4-FFF2-40B4-BE49-F238E27FC236}">
                <a16:creationId xmlns:a16="http://schemas.microsoft.com/office/drawing/2014/main" id="{3A003448-3C57-ED17-113A-3C2869C19B63}"/>
              </a:ext>
            </a:extLst>
          </p:cNvPr>
          <p:cNvSpPr/>
          <p:nvPr/>
        </p:nvSpPr>
        <p:spPr>
          <a:xfrm>
            <a:off x="11114026" y="295302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vers le bas 33">
            <a:extLst>
              <a:ext uri="{FF2B5EF4-FFF2-40B4-BE49-F238E27FC236}">
                <a16:creationId xmlns:a16="http://schemas.microsoft.com/office/drawing/2014/main" id="{5F6A8ECC-401E-1AAF-5907-59B6185051D8}"/>
              </a:ext>
            </a:extLst>
          </p:cNvPr>
          <p:cNvSpPr/>
          <p:nvPr/>
        </p:nvSpPr>
        <p:spPr>
          <a:xfrm>
            <a:off x="11121646" y="371832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07297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à coins arrondis 6">
            <a:extLst>
              <a:ext uri="{FF2B5EF4-FFF2-40B4-BE49-F238E27FC236}">
                <a16:creationId xmlns:a16="http://schemas.microsoft.com/office/drawing/2014/main" id="{AEA7B483-5F3F-2237-C116-9056963E6132}"/>
              </a:ext>
            </a:extLst>
          </p:cNvPr>
          <p:cNvSpPr/>
          <p:nvPr/>
        </p:nvSpPr>
        <p:spPr>
          <a:xfrm>
            <a:off x="10397059" y="2053828"/>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35" name="Rectangle à coins arrondis 7">
            <a:extLst>
              <a:ext uri="{FF2B5EF4-FFF2-40B4-BE49-F238E27FC236}">
                <a16:creationId xmlns:a16="http://schemas.microsoft.com/office/drawing/2014/main" id="{CAEB1D03-35A3-AA4D-1B52-CD1B36F80B6B}"/>
              </a:ext>
            </a:extLst>
          </p:cNvPr>
          <p:cNvSpPr/>
          <p:nvPr/>
        </p:nvSpPr>
        <p:spPr>
          <a:xfrm>
            <a:off x="10421271" y="2797382"/>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36" name="Rectangle à coins arrondis 8">
            <a:extLst>
              <a:ext uri="{FF2B5EF4-FFF2-40B4-BE49-F238E27FC236}">
                <a16:creationId xmlns:a16="http://schemas.microsoft.com/office/drawing/2014/main" id="{3751CEC9-B15C-F3F0-57A2-0BBBF9C146C5}"/>
              </a:ext>
            </a:extLst>
          </p:cNvPr>
          <p:cNvSpPr/>
          <p:nvPr/>
        </p:nvSpPr>
        <p:spPr>
          <a:xfrm>
            <a:off x="10421271" y="3537802"/>
            <a:ext cx="1537138" cy="626158"/>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37" name="Rectangle à coins arrondis 10">
            <a:extLst>
              <a:ext uri="{FF2B5EF4-FFF2-40B4-BE49-F238E27FC236}">
                <a16:creationId xmlns:a16="http://schemas.microsoft.com/office/drawing/2014/main" id="{F8B71CA4-8D4C-555D-28C2-1E8AF8EC12A1}"/>
              </a:ext>
            </a:extLst>
          </p:cNvPr>
          <p:cNvSpPr/>
          <p:nvPr/>
        </p:nvSpPr>
        <p:spPr>
          <a:xfrm>
            <a:off x="10428888" y="4301822"/>
            <a:ext cx="1537138" cy="5795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38" name="Rectangle à coins arrondis 13">
            <a:extLst>
              <a:ext uri="{FF2B5EF4-FFF2-40B4-BE49-F238E27FC236}">
                <a16:creationId xmlns:a16="http://schemas.microsoft.com/office/drawing/2014/main" id="{276F6340-6BFF-AAEC-6839-2DD6F1ADBFAA}"/>
              </a:ext>
            </a:extLst>
          </p:cNvPr>
          <p:cNvSpPr/>
          <p:nvPr/>
        </p:nvSpPr>
        <p:spPr>
          <a:xfrm>
            <a:off x="2631532" y="1945389"/>
            <a:ext cx="3668186" cy="462919"/>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fr-FR" sz="1600" b="1" dirty="0">
                <a:solidFill>
                  <a:srgbClr val="002060"/>
                </a:solidFill>
                <a:cs typeface="Times New Roman" pitchFamily="18" charset="0"/>
              </a:rPr>
              <a:t>Contexte général et Problématique</a:t>
            </a:r>
          </a:p>
        </p:txBody>
      </p:sp>
      <p:sp>
        <p:nvSpPr>
          <p:cNvPr id="39" name="Rectangle à coins arrondis 14">
            <a:extLst>
              <a:ext uri="{FF2B5EF4-FFF2-40B4-BE49-F238E27FC236}">
                <a16:creationId xmlns:a16="http://schemas.microsoft.com/office/drawing/2014/main" id="{62449129-A236-6517-08F5-619B9C877712}"/>
              </a:ext>
            </a:extLst>
          </p:cNvPr>
          <p:cNvSpPr/>
          <p:nvPr/>
        </p:nvSpPr>
        <p:spPr>
          <a:xfrm>
            <a:off x="3100212" y="2794560"/>
            <a:ext cx="3940311" cy="462919"/>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400" b="1" dirty="0">
                <a:solidFill>
                  <a:srgbClr val="002060"/>
                </a:solidFill>
                <a:cs typeface="Times New Roman" panose="02020603050405020304" pitchFamily="18" charset="0"/>
              </a:rPr>
              <a:t>Présentation</a:t>
            </a:r>
            <a:r>
              <a:rPr lang="fr-FR" sz="1400" b="1" dirty="0">
                <a:solidFill>
                  <a:srgbClr val="002060"/>
                </a:solidFill>
              </a:rPr>
              <a:t> des Données (RRN, IGN, CEREMA)</a:t>
            </a:r>
          </a:p>
        </p:txBody>
      </p:sp>
      <p:sp>
        <p:nvSpPr>
          <p:cNvPr id="40" name="Rectangle à coins arrondis 15">
            <a:extLst>
              <a:ext uri="{FF2B5EF4-FFF2-40B4-BE49-F238E27FC236}">
                <a16:creationId xmlns:a16="http://schemas.microsoft.com/office/drawing/2014/main" id="{40FFD687-5B92-35FA-7947-21524C43453C}"/>
              </a:ext>
            </a:extLst>
          </p:cNvPr>
          <p:cNvSpPr/>
          <p:nvPr/>
        </p:nvSpPr>
        <p:spPr>
          <a:xfrm>
            <a:off x="3298444" y="3709214"/>
            <a:ext cx="4728240" cy="462919"/>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600" b="1" dirty="0">
                <a:solidFill>
                  <a:srgbClr val="002060"/>
                </a:solidFill>
              </a:rPr>
              <a:t>Fusion des Données</a:t>
            </a:r>
          </a:p>
        </p:txBody>
      </p:sp>
      <p:sp>
        <p:nvSpPr>
          <p:cNvPr id="41" name="Rectangle à coins arrondis 17">
            <a:extLst>
              <a:ext uri="{FF2B5EF4-FFF2-40B4-BE49-F238E27FC236}">
                <a16:creationId xmlns:a16="http://schemas.microsoft.com/office/drawing/2014/main" id="{DECAFFF7-8B56-10A0-9253-5F4F627C0C55}"/>
              </a:ext>
            </a:extLst>
          </p:cNvPr>
          <p:cNvSpPr/>
          <p:nvPr/>
        </p:nvSpPr>
        <p:spPr>
          <a:xfrm>
            <a:off x="3150277" y="4638024"/>
            <a:ext cx="4037870" cy="46291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600" b="1" dirty="0">
                <a:solidFill>
                  <a:srgbClr val="002060"/>
                </a:solidFill>
              </a:rPr>
              <a:t>Analyse statistique de la base fusionnée</a:t>
            </a:r>
          </a:p>
        </p:txBody>
      </p:sp>
      <p:sp>
        <p:nvSpPr>
          <p:cNvPr id="42" name="Rectangle à coins arrondis 18">
            <a:extLst>
              <a:ext uri="{FF2B5EF4-FFF2-40B4-BE49-F238E27FC236}">
                <a16:creationId xmlns:a16="http://schemas.microsoft.com/office/drawing/2014/main" id="{8D1167A7-414F-2C94-17CD-86021AF766F9}"/>
              </a:ext>
            </a:extLst>
          </p:cNvPr>
          <p:cNvSpPr/>
          <p:nvPr/>
        </p:nvSpPr>
        <p:spPr>
          <a:xfrm>
            <a:off x="2661767" y="5447798"/>
            <a:ext cx="2916000" cy="46291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fr-FR" sz="1600" b="1" dirty="0">
                <a:solidFill>
                  <a:srgbClr val="002060"/>
                </a:solidFill>
                <a:cs typeface="Times New Roman" pitchFamily="18" charset="0"/>
              </a:rPr>
              <a:t>Conclusion et Perspectives</a:t>
            </a:r>
          </a:p>
        </p:txBody>
      </p:sp>
      <p:sp>
        <p:nvSpPr>
          <p:cNvPr id="43" name="Rectangle à coins arrondis 19">
            <a:extLst>
              <a:ext uri="{FF2B5EF4-FFF2-40B4-BE49-F238E27FC236}">
                <a16:creationId xmlns:a16="http://schemas.microsoft.com/office/drawing/2014/main" id="{A59EEB1B-8023-9968-2A94-6BBC04912F81}"/>
              </a:ext>
            </a:extLst>
          </p:cNvPr>
          <p:cNvSpPr/>
          <p:nvPr/>
        </p:nvSpPr>
        <p:spPr>
          <a:xfrm>
            <a:off x="10428623" y="5031514"/>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cxnSp>
        <p:nvCxnSpPr>
          <p:cNvPr id="44" name="Connecteur droit 43">
            <a:extLst>
              <a:ext uri="{FF2B5EF4-FFF2-40B4-BE49-F238E27FC236}">
                <a16:creationId xmlns:a16="http://schemas.microsoft.com/office/drawing/2014/main" id="{DB3BED31-8D58-F031-B9DF-F53506D781E3}"/>
              </a:ext>
            </a:extLst>
          </p:cNvPr>
          <p:cNvCxnSpPr/>
          <p:nvPr/>
        </p:nvCxnSpPr>
        <p:spPr>
          <a:xfrm flipH="1">
            <a:off x="285667" y="1963157"/>
            <a:ext cx="4477" cy="395503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AutoShape 4">
            <a:extLst>
              <a:ext uri="{FF2B5EF4-FFF2-40B4-BE49-F238E27FC236}">
                <a16:creationId xmlns:a16="http://schemas.microsoft.com/office/drawing/2014/main" id="{5C329109-2006-BA07-1E03-3527DAF17B71}"/>
              </a:ext>
            </a:extLst>
          </p:cNvPr>
          <p:cNvSpPr txBox="1">
            <a:spLocks noChangeArrowheads="1"/>
          </p:cNvSpPr>
          <p:nvPr/>
        </p:nvSpPr>
        <p:spPr bwMode="auto">
          <a:xfrm flipH="1">
            <a:off x="521042" y="1891827"/>
            <a:ext cx="1851802" cy="4150655"/>
          </a:xfrm>
          <a:prstGeom prst="moon">
            <a:avLst>
              <a:gd name="adj" fmla="val 5839"/>
            </a:avLst>
          </a:prstGeom>
          <a:solidFill>
            <a:schemeClr val="bg1"/>
          </a:solidFill>
          <a:ln w="9525" algn="ctr">
            <a:solidFill>
              <a:srgbClr val="FF0000"/>
            </a:solidFill>
            <a:miter lim="800000"/>
            <a:headEnd/>
            <a:tailEnd/>
          </a:ln>
          <a:effectLst>
            <a:glow rad="139700">
              <a:schemeClr val="accent3">
                <a:satMod val="175000"/>
                <a:alpha val="40000"/>
              </a:schemeClr>
            </a:glow>
          </a:effectLst>
          <a:scene3d>
            <a:camera prst="orthographicFront"/>
            <a:lightRig rig="threePt" dir="t"/>
          </a:scene3d>
          <a:sp3d>
            <a:bevelT/>
          </a:sp3d>
        </p:spPr>
        <p:txBody>
          <a:bodyPr wrap="none"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I</a:t>
            </a:r>
            <a:endParaRPr lang="fr-FR" dirty="0"/>
          </a:p>
        </p:txBody>
      </p:sp>
      <p:sp>
        <p:nvSpPr>
          <p:cNvPr id="46" name="Ellipse 36">
            <a:extLst>
              <a:ext uri="{FF2B5EF4-FFF2-40B4-BE49-F238E27FC236}">
                <a16:creationId xmlns:a16="http://schemas.microsoft.com/office/drawing/2014/main" id="{7CAFFE64-EC8D-BBE6-A28C-000053134080}"/>
              </a:ext>
            </a:extLst>
          </p:cNvPr>
          <p:cNvSpPr/>
          <p:nvPr/>
        </p:nvSpPr>
        <p:spPr>
          <a:xfrm>
            <a:off x="2062578" y="2048616"/>
            <a:ext cx="278803" cy="246436"/>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1</a:t>
            </a:r>
          </a:p>
        </p:txBody>
      </p:sp>
      <p:sp>
        <p:nvSpPr>
          <p:cNvPr id="47" name="Ellipse 36">
            <a:extLst>
              <a:ext uri="{FF2B5EF4-FFF2-40B4-BE49-F238E27FC236}">
                <a16:creationId xmlns:a16="http://schemas.microsoft.com/office/drawing/2014/main" id="{7828E355-A6F9-78F8-42F7-BE6A3547ED4E}"/>
              </a:ext>
            </a:extLst>
          </p:cNvPr>
          <p:cNvSpPr/>
          <p:nvPr/>
        </p:nvSpPr>
        <p:spPr>
          <a:xfrm>
            <a:off x="2522366" y="2910814"/>
            <a:ext cx="278803" cy="252244"/>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2</a:t>
            </a:r>
          </a:p>
        </p:txBody>
      </p:sp>
      <p:sp>
        <p:nvSpPr>
          <p:cNvPr id="48" name="Ellipse 47">
            <a:extLst>
              <a:ext uri="{FF2B5EF4-FFF2-40B4-BE49-F238E27FC236}">
                <a16:creationId xmlns:a16="http://schemas.microsoft.com/office/drawing/2014/main" id="{E61D73DA-C413-C97C-1B86-B7F614E56D1C}"/>
              </a:ext>
            </a:extLst>
          </p:cNvPr>
          <p:cNvSpPr/>
          <p:nvPr/>
        </p:nvSpPr>
        <p:spPr>
          <a:xfrm>
            <a:off x="2739176" y="3821888"/>
            <a:ext cx="252725" cy="237572"/>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3</a:t>
            </a:r>
          </a:p>
        </p:txBody>
      </p:sp>
      <p:sp>
        <p:nvSpPr>
          <p:cNvPr id="49" name="Ellipse 36">
            <a:extLst>
              <a:ext uri="{FF2B5EF4-FFF2-40B4-BE49-F238E27FC236}">
                <a16:creationId xmlns:a16="http://schemas.microsoft.com/office/drawing/2014/main" id="{3F8E152D-BA96-8487-C4EF-ED8ECD4B8D56}"/>
              </a:ext>
            </a:extLst>
          </p:cNvPr>
          <p:cNvSpPr/>
          <p:nvPr/>
        </p:nvSpPr>
        <p:spPr>
          <a:xfrm>
            <a:off x="2569971" y="4750299"/>
            <a:ext cx="278803" cy="23812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4</a:t>
            </a:r>
          </a:p>
        </p:txBody>
      </p:sp>
      <p:sp>
        <p:nvSpPr>
          <p:cNvPr id="50" name="Ellipse 36">
            <a:extLst>
              <a:ext uri="{FF2B5EF4-FFF2-40B4-BE49-F238E27FC236}">
                <a16:creationId xmlns:a16="http://schemas.microsoft.com/office/drawing/2014/main" id="{401CFA12-A118-9082-89F4-2FB7B3BE577D}"/>
              </a:ext>
            </a:extLst>
          </p:cNvPr>
          <p:cNvSpPr/>
          <p:nvPr/>
        </p:nvSpPr>
        <p:spPr>
          <a:xfrm>
            <a:off x="2062577" y="5562102"/>
            <a:ext cx="278803" cy="238754"/>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5</a:t>
            </a:r>
          </a:p>
        </p:txBody>
      </p:sp>
      <p:sp>
        <p:nvSpPr>
          <p:cNvPr id="51" name="Flèche droite 37">
            <a:extLst>
              <a:ext uri="{FF2B5EF4-FFF2-40B4-BE49-F238E27FC236}">
                <a16:creationId xmlns:a16="http://schemas.microsoft.com/office/drawing/2014/main" id="{4A82DAD4-607C-B3A4-52CF-43C3911FCC32}"/>
              </a:ext>
            </a:extLst>
          </p:cNvPr>
          <p:cNvSpPr/>
          <p:nvPr/>
        </p:nvSpPr>
        <p:spPr>
          <a:xfrm>
            <a:off x="2349822" y="2081569"/>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Flèche droite 38">
            <a:extLst>
              <a:ext uri="{FF2B5EF4-FFF2-40B4-BE49-F238E27FC236}">
                <a16:creationId xmlns:a16="http://schemas.microsoft.com/office/drawing/2014/main" id="{7EDC46F7-AEB8-1238-1DF6-95E86E05A064}"/>
              </a:ext>
            </a:extLst>
          </p:cNvPr>
          <p:cNvSpPr/>
          <p:nvPr/>
        </p:nvSpPr>
        <p:spPr>
          <a:xfrm>
            <a:off x="2819612" y="2945893"/>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Flèche droite 39">
            <a:extLst>
              <a:ext uri="{FF2B5EF4-FFF2-40B4-BE49-F238E27FC236}">
                <a16:creationId xmlns:a16="http://schemas.microsoft.com/office/drawing/2014/main" id="{A9E66521-8F21-B0A5-3AD1-9C36EB4F8738}"/>
              </a:ext>
            </a:extLst>
          </p:cNvPr>
          <p:cNvSpPr/>
          <p:nvPr/>
        </p:nvSpPr>
        <p:spPr>
          <a:xfrm>
            <a:off x="3007890" y="3858653"/>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Flèche droite 40">
            <a:extLst>
              <a:ext uri="{FF2B5EF4-FFF2-40B4-BE49-F238E27FC236}">
                <a16:creationId xmlns:a16="http://schemas.microsoft.com/office/drawing/2014/main" id="{2BCC8244-909F-B021-79D3-A2106EF88546}"/>
              </a:ext>
            </a:extLst>
          </p:cNvPr>
          <p:cNvSpPr/>
          <p:nvPr/>
        </p:nvSpPr>
        <p:spPr>
          <a:xfrm>
            <a:off x="2867035" y="4787339"/>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Flèche droite 41">
            <a:extLst>
              <a:ext uri="{FF2B5EF4-FFF2-40B4-BE49-F238E27FC236}">
                <a16:creationId xmlns:a16="http://schemas.microsoft.com/office/drawing/2014/main" id="{A5A6AF2B-723F-E49F-0640-516842D0D5EF}"/>
              </a:ext>
            </a:extLst>
          </p:cNvPr>
          <p:cNvSpPr/>
          <p:nvPr/>
        </p:nvSpPr>
        <p:spPr>
          <a:xfrm>
            <a:off x="2372844" y="5599459"/>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 coins arrondis 55">
            <a:extLst>
              <a:ext uri="{FF2B5EF4-FFF2-40B4-BE49-F238E27FC236}">
                <a16:creationId xmlns:a16="http://schemas.microsoft.com/office/drawing/2014/main" id="{0BC10166-8AEE-E2DA-6418-5F755E0FC70C}"/>
              </a:ext>
            </a:extLst>
          </p:cNvPr>
          <p:cNvSpPr/>
          <p:nvPr/>
        </p:nvSpPr>
        <p:spPr>
          <a:xfrm>
            <a:off x="391887" y="260159"/>
            <a:ext cx="11590734"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PLAN DE LA PRESENTATION</a:t>
            </a:r>
          </a:p>
        </p:txBody>
      </p:sp>
      <p:sp>
        <p:nvSpPr>
          <p:cNvPr id="57" name="Flèche vers le bas 29">
            <a:extLst>
              <a:ext uri="{FF2B5EF4-FFF2-40B4-BE49-F238E27FC236}">
                <a16:creationId xmlns:a16="http://schemas.microsoft.com/office/drawing/2014/main" id="{0F630541-4B12-4A35-E0D9-841B7131C47F}"/>
              </a:ext>
            </a:extLst>
          </p:cNvPr>
          <p:cNvSpPr/>
          <p:nvPr/>
        </p:nvSpPr>
        <p:spPr>
          <a:xfrm>
            <a:off x="11140307" y="267108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Flèche vers le bas 30">
            <a:extLst>
              <a:ext uri="{FF2B5EF4-FFF2-40B4-BE49-F238E27FC236}">
                <a16:creationId xmlns:a16="http://schemas.microsoft.com/office/drawing/2014/main" id="{9B3DBFE5-2826-B8A3-1E9C-F41C7F711EB1}"/>
              </a:ext>
            </a:extLst>
          </p:cNvPr>
          <p:cNvSpPr/>
          <p:nvPr/>
        </p:nvSpPr>
        <p:spPr>
          <a:xfrm>
            <a:off x="11132687" y="4897120"/>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Flèche vers le bas 31">
            <a:extLst>
              <a:ext uri="{FF2B5EF4-FFF2-40B4-BE49-F238E27FC236}">
                <a16:creationId xmlns:a16="http://schemas.microsoft.com/office/drawing/2014/main" id="{069A07C9-4805-7079-C5E9-774A7540FAD3}"/>
              </a:ext>
            </a:extLst>
          </p:cNvPr>
          <p:cNvSpPr/>
          <p:nvPr/>
        </p:nvSpPr>
        <p:spPr>
          <a:xfrm>
            <a:off x="11132687" y="341022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Flèche vers le bas 33">
            <a:extLst>
              <a:ext uri="{FF2B5EF4-FFF2-40B4-BE49-F238E27FC236}">
                <a16:creationId xmlns:a16="http://schemas.microsoft.com/office/drawing/2014/main" id="{031DD5FC-B9D1-1170-C2DA-267FE9F9FA77}"/>
              </a:ext>
            </a:extLst>
          </p:cNvPr>
          <p:cNvSpPr/>
          <p:nvPr/>
        </p:nvSpPr>
        <p:spPr>
          <a:xfrm>
            <a:off x="11140307" y="417552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97683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 coins arrondis 23">
            <a:extLst>
              <a:ext uri="{FF2B5EF4-FFF2-40B4-BE49-F238E27FC236}">
                <a16:creationId xmlns:a16="http://schemas.microsoft.com/office/drawing/2014/main" id="{69AC0FE8-4C79-C59A-7365-FC50765E1E47}"/>
              </a:ext>
            </a:extLst>
          </p:cNvPr>
          <p:cNvSpPr/>
          <p:nvPr/>
        </p:nvSpPr>
        <p:spPr>
          <a:xfrm>
            <a:off x="385524" y="287038"/>
            <a:ext cx="11611620"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FUSION DES DONNEES</a:t>
            </a:r>
          </a:p>
        </p:txBody>
      </p:sp>
      <p:grpSp>
        <p:nvGrpSpPr>
          <p:cNvPr id="25" name="Groupe 24">
            <a:extLst>
              <a:ext uri="{FF2B5EF4-FFF2-40B4-BE49-F238E27FC236}">
                <a16:creationId xmlns:a16="http://schemas.microsoft.com/office/drawing/2014/main" id="{754E8033-9672-D3B7-C22D-0F646BB2BDD8}"/>
              </a:ext>
            </a:extLst>
          </p:cNvPr>
          <p:cNvGrpSpPr/>
          <p:nvPr/>
        </p:nvGrpSpPr>
        <p:grpSpPr>
          <a:xfrm>
            <a:off x="316544" y="1722781"/>
            <a:ext cx="10085991" cy="3466846"/>
            <a:chOff x="538480" y="2395857"/>
            <a:chExt cx="11411824" cy="2834640"/>
          </a:xfrm>
        </p:grpSpPr>
        <p:graphicFrame>
          <p:nvGraphicFramePr>
            <p:cNvPr id="26" name="Diagramme 25">
              <a:extLst>
                <a:ext uri="{FF2B5EF4-FFF2-40B4-BE49-F238E27FC236}">
                  <a16:creationId xmlns:a16="http://schemas.microsoft.com/office/drawing/2014/main" id="{5D56E445-5541-0C23-B3D2-53614C35FAF0}"/>
                </a:ext>
              </a:extLst>
            </p:cNvPr>
            <p:cNvGraphicFramePr/>
            <p:nvPr>
              <p:extLst>
                <p:ext uri="{D42A27DB-BD31-4B8C-83A1-F6EECF244321}">
                  <p14:modId xmlns:p14="http://schemas.microsoft.com/office/powerpoint/2010/main" val="1160622568"/>
                </p:ext>
              </p:extLst>
            </p:nvPr>
          </p:nvGraphicFramePr>
          <p:xfrm>
            <a:off x="538480" y="2395857"/>
            <a:ext cx="6014720" cy="2834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Flèche droite 14">
              <a:extLst>
                <a:ext uri="{FF2B5EF4-FFF2-40B4-BE49-F238E27FC236}">
                  <a16:creationId xmlns:a16="http://schemas.microsoft.com/office/drawing/2014/main" id="{5F06D3F9-59B0-53B5-1828-21CAA06E615D}"/>
                </a:ext>
              </a:extLst>
            </p:cNvPr>
            <p:cNvSpPr/>
            <p:nvPr/>
          </p:nvSpPr>
          <p:spPr>
            <a:xfrm>
              <a:off x="6657350" y="3132762"/>
              <a:ext cx="2910839" cy="1354100"/>
            </a:xfrm>
            <a:prstGeom prst="rightArrow">
              <a:avLst/>
            </a:prstGeom>
            <a:solidFill>
              <a:srgbClr val="61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34" b="1" dirty="0">
                  <a:solidFill>
                    <a:schemeClr val="tx1"/>
                  </a:solidFill>
                </a:rPr>
                <a:t>Standardisation de l’identifiant : PR</a:t>
              </a:r>
            </a:p>
          </p:txBody>
        </p:sp>
        <p:sp>
          <p:nvSpPr>
            <p:cNvPr id="28" name="Flèche droite 15">
              <a:extLst>
                <a:ext uri="{FF2B5EF4-FFF2-40B4-BE49-F238E27FC236}">
                  <a16:creationId xmlns:a16="http://schemas.microsoft.com/office/drawing/2014/main" id="{B29D27F8-8CC4-4EA6-8C92-BBE3F666BBF4}"/>
                </a:ext>
              </a:extLst>
            </p:cNvPr>
            <p:cNvSpPr/>
            <p:nvPr/>
          </p:nvSpPr>
          <p:spPr>
            <a:xfrm>
              <a:off x="9610963" y="3136881"/>
              <a:ext cx="2339341" cy="1468554"/>
            </a:xfrm>
            <a:prstGeom prst="rightArrow">
              <a:avLst/>
            </a:prstGeom>
            <a:solidFill>
              <a:srgbClr val="61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34" b="1" dirty="0">
                  <a:solidFill>
                    <a:schemeClr val="tx1"/>
                  </a:solidFill>
                </a:rPr>
                <a:t>Fusion thème par thème</a:t>
              </a:r>
            </a:p>
          </p:txBody>
        </p:sp>
      </p:grpSp>
      <p:sp>
        <p:nvSpPr>
          <p:cNvPr id="29" name="Espace réservé du texte 2">
            <a:extLst>
              <a:ext uri="{FF2B5EF4-FFF2-40B4-BE49-F238E27FC236}">
                <a16:creationId xmlns:a16="http://schemas.microsoft.com/office/drawing/2014/main" id="{69132A9E-C0C9-3182-E56C-841E4964F4A7}"/>
              </a:ext>
            </a:extLst>
          </p:cNvPr>
          <p:cNvSpPr txBox="1">
            <a:spLocks/>
          </p:cNvSpPr>
          <p:nvPr/>
        </p:nvSpPr>
        <p:spPr>
          <a:xfrm>
            <a:off x="385524" y="1272576"/>
            <a:ext cx="9986457" cy="9004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fr-FR" sz="1600" dirty="0"/>
          </a:p>
        </p:txBody>
      </p:sp>
      <p:sp>
        <p:nvSpPr>
          <p:cNvPr id="30" name="Rectangle : coins arrondis 29">
            <a:extLst>
              <a:ext uri="{FF2B5EF4-FFF2-40B4-BE49-F238E27FC236}">
                <a16:creationId xmlns:a16="http://schemas.microsoft.com/office/drawing/2014/main" id="{819AE49C-7911-8475-209B-10769AA5FE1E}"/>
              </a:ext>
            </a:extLst>
          </p:cNvPr>
          <p:cNvSpPr/>
          <p:nvPr/>
        </p:nvSpPr>
        <p:spPr>
          <a:xfrm>
            <a:off x="587829" y="4840484"/>
            <a:ext cx="9601200" cy="1856793"/>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gn="l">
              <a:buFont typeface="Wingdings" panose="05000000000000000000" pitchFamily="2" charset="2"/>
              <a:buChar char="Ø"/>
            </a:pPr>
            <a:r>
              <a:rPr lang="fr-FR" sz="1800" b="0" i="0" u="none" strike="noStrike" baseline="0" dirty="0">
                <a:latin typeface="CenturySchL-Roma"/>
              </a:rPr>
              <a:t>Les processus de fusion de données nécessitent, en général, un identifiant commun entre les</a:t>
            </a:r>
          </a:p>
          <a:p>
            <a:pPr algn="l"/>
            <a:r>
              <a:rPr lang="fr-FR" sz="1800" b="0" i="0" u="none" strike="noStrike" baseline="0" dirty="0">
                <a:latin typeface="CenturySchL-Roma"/>
              </a:rPr>
              <a:t>bases à fusionner. Cet identifiant servira </a:t>
            </a:r>
            <a:r>
              <a:rPr lang="fr-FR" dirty="0">
                <a:latin typeface="CenturySchL-Roma"/>
              </a:rPr>
              <a:t>de</a:t>
            </a:r>
            <a:r>
              <a:rPr lang="fr-FR" sz="1800" b="0" i="0" u="none" strike="noStrike" baseline="0" dirty="0">
                <a:latin typeface="CenturySchL-Roma"/>
              </a:rPr>
              <a:t> clé </a:t>
            </a:r>
            <a:r>
              <a:rPr lang="fr-FR" dirty="0">
                <a:latin typeface="CenturySchL-Roma"/>
              </a:rPr>
              <a:t>pour</a:t>
            </a:r>
            <a:r>
              <a:rPr lang="fr-FR" sz="1800" b="0" i="0" u="none" strike="noStrike" baseline="0" dirty="0">
                <a:latin typeface="CenturySchL-Roma"/>
              </a:rPr>
              <a:t> lier les bases entre elles. Dans le cas des</a:t>
            </a:r>
          </a:p>
          <a:p>
            <a:pPr algn="l"/>
            <a:r>
              <a:rPr lang="fr-FR" sz="1800" b="0" i="0" u="none" strike="noStrike" baseline="0" dirty="0">
                <a:latin typeface="CenturySchL-Roma"/>
              </a:rPr>
              <a:t>données sur les infrastructures routières, l’identifiant commun à toutes les bases collectées sont les coordonnées des points de repère (</a:t>
            </a:r>
            <a:r>
              <a:rPr lang="fr-FR" sz="1800" b="1" i="0" u="none" strike="noStrike" baseline="0" dirty="0">
                <a:latin typeface="CenturySchL-Roma"/>
              </a:rPr>
              <a:t>PR</a:t>
            </a:r>
            <a:r>
              <a:rPr lang="fr-FR" sz="1800" b="0" i="0" u="none" strike="noStrike" baseline="0" dirty="0">
                <a:latin typeface="CenturySchL-Roma"/>
              </a:rPr>
              <a:t>) localisé en mode WGS.</a:t>
            </a:r>
            <a:endParaRPr lang="fr-FR" dirty="0"/>
          </a:p>
        </p:txBody>
      </p:sp>
      <p:sp>
        <p:nvSpPr>
          <p:cNvPr id="31" name="ZoneTexte 30">
            <a:extLst>
              <a:ext uri="{FF2B5EF4-FFF2-40B4-BE49-F238E27FC236}">
                <a16:creationId xmlns:a16="http://schemas.microsoft.com/office/drawing/2014/main" id="{D9E3159A-8C1F-A308-449D-135300282932}"/>
              </a:ext>
            </a:extLst>
          </p:cNvPr>
          <p:cNvSpPr txBox="1"/>
          <p:nvPr/>
        </p:nvSpPr>
        <p:spPr>
          <a:xfrm>
            <a:off x="587829" y="1146249"/>
            <a:ext cx="9663545" cy="923330"/>
          </a:xfrm>
          <a:prstGeom prst="rect">
            <a:avLst/>
          </a:prstGeom>
          <a:noFill/>
        </p:spPr>
        <p:txBody>
          <a:bodyPr wrap="square" rtlCol="0">
            <a:spAutoFit/>
          </a:bodyPr>
          <a:lstStyle/>
          <a:p>
            <a:pPr marL="285750" indent="-285750">
              <a:buFont typeface="Wingdings" panose="05000000000000000000" pitchFamily="2" charset="2"/>
              <a:buChar char="Ø"/>
            </a:pPr>
            <a:r>
              <a:rPr lang="fr-FR" sz="1800" dirty="0"/>
              <a:t> Afin d’obtenir une base unique qui servira de support </a:t>
            </a:r>
            <a:r>
              <a:rPr lang="fr-FR" dirty="0"/>
              <a:t>à ce travail</a:t>
            </a:r>
            <a:r>
              <a:rPr lang="fr-FR" sz="1800" dirty="0"/>
              <a:t>, il a fallu procéder à un certain nombre de traitements de données dont la fusion.</a:t>
            </a:r>
          </a:p>
          <a:p>
            <a:endParaRPr lang="fr-FR" dirty="0"/>
          </a:p>
        </p:txBody>
      </p:sp>
      <p:sp>
        <p:nvSpPr>
          <p:cNvPr id="2" name="Rectangle à coins arrondis 6">
            <a:extLst>
              <a:ext uri="{FF2B5EF4-FFF2-40B4-BE49-F238E27FC236}">
                <a16:creationId xmlns:a16="http://schemas.microsoft.com/office/drawing/2014/main" id="{2454EF35-DD21-01AE-C095-A0084A9B9646}"/>
              </a:ext>
            </a:extLst>
          </p:cNvPr>
          <p:cNvSpPr/>
          <p:nvPr/>
        </p:nvSpPr>
        <p:spPr>
          <a:xfrm>
            <a:off x="10415523" y="1419415"/>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3" name="Rectangle à coins arrondis 7">
            <a:extLst>
              <a:ext uri="{FF2B5EF4-FFF2-40B4-BE49-F238E27FC236}">
                <a16:creationId xmlns:a16="http://schemas.microsoft.com/office/drawing/2014/main" id="{2BD0A98F-492B-ED29-E15B-9BA3287C0D68}"/>
              </a:ext>
            </a:extLst>
          </p:cNvPr>
          <p:cNvSpPr/>
          <p:nvPr/>
        </p:nvSpPr>
        <p:spPr>
          <a:xfrm>
            <a:off x="10439735" y="2162969"/>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4" name="Rectangle à coins arrondis 8">
            <a:extLst>
              <a:ext uri="{FF2B5EF4-FFF2-40B4-BE49-F238E27FC236}">
                <a16:creationId xmlns:a16="http://schemas.microsoft.com/office/drawing/2014/main" id="{B3F9CD91-ECE9-A643-D86D-E3969300727E}"/>
              </a:ext>
            </a:extLst>
          </p:cNvPr>
          <p:cNvSpPr/>
          <p:nvPr/>
        </p:nvSpPr>
        <p:spPr>
          <a:xfrm>
            <a:off x="10439735" y="2903389"/>
            <a:ext cx="1537138" cy="626158"/>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5" name="Rectangle à coins arrondis 10">
            <a:extLst>
              <a:ext uri="{FF2B5EF4-FFF2-40B4-BE49-F238E27FC236}">
                <a16:creationId xmlns:a16="http://schemas.microsoft.com/office/drawing/2014/main" id="{656E7173-5B6B-462E-A9E0-7E729882D460}"/>
              </a:ext>
            </a:extLst>
          </p:cNvPr>
          <p:cNvSpPr/>
          <p:nvPr/>
        </p:nvSpPr>
        <p:spPr>
          <a:xfrm>
            <a:off x="10447352" y="3667409"/>
            <a:ext cx="1537138" cy="5795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6" name="Rectangle à coins arrondis 19">
            <a:extLst>
              <a:ext uri="{FF2B5EF4-FFF2-40B4-BE49-F238E27FC236}">
                <a16:creationId xmlns:a16="http://schemas.microsoft.com/office/drawing/2014/main" id="{C1E14B00-F556-B4A5-BC91-B99517CA69FD}"/>
              </a:ext>
            </a:extLst>
          </p:cNvPr>
          <p:cNvSpPr/>
          <p:nvPr/>
        </p:nvSpPr>
        <p:spPr>
          <a:xfrm>
            <a:off x="10447087" y="4397101"/>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7" name="Flèche vers le bas 29">
            <a:extLst>
              <a:ext uri="{FF2B5EF4-FFF2-40B4-BE49-F238E27FC236}">
                <a16:creationId xmlns:a16="http://schemas.microsoft.com/office/drawing/2014/main" id="{95AE3F3B-0F32-D199-E1FE-587CF6526BA1}"/>
              </a:ext>
            </a:extLst>
          </p:cNvPr>
          <p:cNvSpPr/>
          <p:nvPr/>
        </p:nvSpPr>
        <p:spPr>
          <a:xfrm>
            <a:off x="11158771" y="2036676"/>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e bas 30">
            <a:extLst>
              <a:ext uri="{FF2B5EF4-FFF2-40B4-BE49-F238E27FC236}">
                <a16:creationId xmlns:a16="http://schemas.microsoft.com/office/drawing/2014/main" id="{9679442B-1F18-5641-8A0C-B67501655195}"/>
              </a:ext>
            </a:extLst>
          </p:cNvPr>
          <p:cNvSpPr/>
          <p:nvPr/>
        </p:nvSpPr>
        <p:spPr>
          <a:xfrm>
            <a:off x="11151151" y="4262707"/>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vers le bas 31">
            <a:extLst>
              <a:ext uri="{FF2B5EF4-FFF2-40B4-BE49-F238E27FC236}">
                <a16:creationId xmlns:a16="http://schemas.microsoft.com/office/drawing/2014/main" id="{02B749CC-B022-3C62-1215-BEA65166FD73}"/>
              </a:ext>
            </a:extLst>
          </p:cNvPr>
          <p:cNvSpPr/>
          <p:nvPr/>
        </p:nvSpPr>
        <p:spPr>
          <a:xfrm>
            <a:off x="11151151" y="2775816"/>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bas 33">
            <a:extLst>
              <a:ext uri="{FF2B5EF4-FFF2-40B4-BE49-F238E27FC236}">
                <a16:creationId xmlns:a16="http://schemas.microsoft.com/office/drawing/2014/main" id="{6E5F9D19-B4A0-4240-8A2D-347AB647B0D3}"/>
              </a:ext>
            </a:extLst>
          </p:cNvPr>
          <p:cNvSpPr/>
          <p:nvPr/>
        </p:nvSpPr>
        <p:spPr>
          <a:xfrm>
            <a:off x="11158771" y="3541116"/>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11355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60B9FA0A-7C1B-B4AA-E3AC-FF5F5FC3C459}"/>
              </a:ext>
            </a:extLst>
          </p:cNvPr>
          <p:cNvSpPr/>
          <p:nvPr/>
        </p:nvSpPr>
        <p:spPr>
          <a:xfrm>
            <a:off x="457201" y="261257"/>
            <a:ext cx="11420668" cy="606489"/>
          </a:xfrm>
          <a:prstGeom prst="roundRect">
            <a:avLst/>
          </a:prstGeom>
          <a:solidFill>
            <a:srgbClr val="00B0F0"/>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t>ORGANISME D’ACCUEIL</a:t>
            </a:r>
          </a:p>
        </p:txBody>
      </p:sp>
      <p:pic>
        <p:nvPicPr>
          <p:cNvPr id="5" name="Graphique 4">
            <a:extLst>
              <a:ext uri="{FF2B5EF4-FFF2-40B4-BE49-F238E27FC236}">
                <a16:creationId xmlns:a16="http://schemas.microsoft.com/office/drawing/2014/main" id="{6ACD17BD-3238-7F5E-1D03-1C00DC9EBE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07502" y="2755793"/>
            <a:ext cx="3583638" cy="1857774"/>
          </a:xfrm>
          <a:prstGeom prst="rect">
            <a:avLst/>
          </a:prstGeom>
        </p:spPr>
      </p:pic>
      <p:sp>
        <p:nvSpPr>
          <p:cNvPr id="6" name="ZoneTexte 5">
            <a:extLst>
              <a:ext uri="{FF2B5EF4-FFF2-40B4-BE49-F238E27FC236}">
                <a16:creationId xmlns:a16="http://schemas.microsoft.com/office/drawing/2014/main" id="{952B607A-A9A4-DE89-CF48-BABF6CF441E3}"/>
              </a:ext>
            </a:extLst>
          </p:cNvPr>
          <p:cNvSpPr txBox="1"/>
          <p:nvPr/>
        </p:nvSpPr>
        <p:spPr>
          <a:xfrm>
            <a:off x="849085" y="1467864"/>
            <a:ext cx="11028783" cy="4278094"/>
          </a:xfrm>
          <a:prstGeom prst="rect">
            <a:avLst/>
          </a:prstGeom>
          <a:noFill/>
        </p:spPr>
        <p:txBody>
          <a:bodyPr wrap="square" rtlCol="0">
            <a:spAutoFit/>
          </a:bodyPr>
          <a:lstStyle/>
          <a:p>
            <a:r>
              <a:rPr lang="fr-FR" b="1" dirty="0"/>
              <a:t>Université Gustave Eiffel : Université expérimentale issue de la fusion de </a:t>
            </a:r>
            <a:r>
              <a:rPr lang="fr-FR" b="1" dirty="0">
                <a:solidFill>
                  <a:schemeClr val="accent1"/>
                </a:solidFill>
              </a:rPr>
              <a:t>IFSTTAR </a:t>
            </a:r>
            <a:r>
              <a:rPr lang="fr-FR" b="1" dirty="0"/>
              <a:t>et de l’Université de Paris Est</a:t>
            </a:r>
          </a:p>
          <a:p>
            <a:r>
              <a:rPr lang="fr-FR" sz="2000" b="1" i="1" dirty="0"/>
              <a:t>Laboratoire PICS-L</a:t>
            </a:r>
            <a:r>
              <a:rPr lang="fr-FR" dirty="0"/>
              <a:t> </a:t>
            </a:r>
            <a:r>
              <a:rPr lang="fr-FR" sz="2000" b="1" i="1" dirty="0"/>
              <a:t>:</a:t>
            </a:r>
            <a:r>
              <a:rPr lang="fr-FR" dirty="0"/>
              <a:t> </a:t>
            </a:r>
            <a:r>
              <a:rPr lang="fr-FR" b="0" i="0" dirty="0">
                <a:solidFill>
                  <a:srgbClr val="333333"/>
                </a:solidFill>
                <a:effectLst/>
                <a:latin typeface="Tt_normsregular"/>
              </a:rPr>
              <a:t>Perceptions, Interactions, Comportements &amp; Simulations des usagers de la route et de la rue (PICS-L) mène des recherches qui contribuent au développement de connaissances et d’outils pour observer, comprendre, améliorer et évaluer la mobilité individuelle des usagers de la route.</a:t>
            </a:r>
          </a:p>
          <a:p>
            <a:endParaRPr lang="fr-FR" b="0" i="0" dirty="0">
              <a:solidFill>
                <a:srgbClr val="333333"/>
              </a:solidFill>
              <a:effectLst/>
              <a:latin typeface="Tt_normsregular"/>
            </a:endParaRPr>
          </a:p>
          <a:p>
            <a:endParaRPr lang="fr-FR" dirty="0">
              <a:solidFill>
                <a:srgbClr val="333333"/>
              </a:solidFill>
              <a:latin typeface="Tt_normsregular"/>
            </a:endParaRPr>
          </a:p>
          <a:p>
            <a:endParaRPr lang="fr-FR" b="0" i="0" dirty="0">
              <a:solidFill>
                <a:srgbClr val="333333"/>
              </a:solidFill>
              <a:effectLst/>
              <a:latin typeface="Tt_normsregular"/>
            </a:endParaRPr>
          </a:p>
          <a:p>
            <a:endParaRPr lang="fr-FR" dirty="0">
              <a:solidFill>
                <a:srgbClr val="333333"/>
              </a:solidFill>
              <a:latin typeface="Tt_normsregular"/>
            </a:endParaRPr>
          </a:p>
          <a:p>
            <a:endParaRPr lang="fr-FR" b="0" i="0" dirty="0">
              <a:solidFill>
                <a:srgbClr val="333333"/>
              </a:solidFill>
              <a:effectLst/>
              <a:latin typeface="Tt_normsregular"/>
            </a:endParaRPr>
          </a:p>
          <a:p>
            <a:endParaRPr lang="fr-FR" dirty="0">
              <a:solidFill>
                <a:srgbClr val="333333"/>
              </a:solidFill>
              <a:latin typeface="Tt_normsregular"/>
            </a:endParaRPr>
          </a:p>
          <a:p>
            <a:endParaRPr lang="fr-FR" b="0" i="0" dirty="0">
              <a:solidFill>
                <a:srgbClr val="333333"/>
              </a:solidFill>
              <a:effectLst/>
              <a:latin typeface="Tt_normsregular"/>
            </a:endParaRPr>
          </a:p>
          <a:p>
            <a:endParaRPr lang="fr-FR" dirty="0">
              <a:solidFill>
                <a:srgbClr val="333333"/>
              </a:solidFill>
              <a:latin typeface="Tt_normsregular"/>
            </a:endParaRPr>
          </a:p>
          <a:p>
            <a:endParaRPr lang="fr-FR" dirty="0">
              <a:solidFill>
                <a:srgbClr val="333333"/>
              </a:solidFill>
              <a:latin typeface="Tt_normsregular"/>
            </a:endParaRPr>
          </a:p>
          <a:p>
            <a:r>
              <a:rPr lang="fr-FR" b="0" i="0" dirty="0">
                <a:solidFill>
                  <a:srgbClr val="333333"/>
                </a:solidFill>
                <a:effectLst/>
                <a:latin typeface="Tt_normsregular"/>
              </a:rPr>
              <a:t> Le </a:t>
            </a:r>
            <a:r>
              <a:rPr lang="fr-FR" b="1" i="1" dirty="0">
                <a:solidFill>
                  <a:srgbClr val="333333"/>
                </a:solidFill>
                <a:effectLst/>
                <a:latin typeface="Tt_normsregular"/>
              </a:rPr>
              <a:t>PICS-L</a:t>
            </a:r>
            <a:r>
              <a:rPr lang="fr-FR" b="0" i="0" dirty="0">
                <a:solidFill>
                  <a:srgbClr val="333333"/>
                </a:solidFill>
                <a:effectLst/>
                <a:latin typeface="Tt_normsregular"/>
              </a:rPr>
              <a:t> a pour objectif de comprendre l’environnement routier et de le caractériser à travers diverses modélisations</a:t>
            </a:r>
            <a:endParaRPr lang="fr-FR" dirty="0"/>
          </a:p>
        </p:txBody>
      </p:sp>
      <p:pic>
        <p:nvPicPr>
          <p:cNvPr id="9" name="Image 8">
            <a:extLst>
              <a:ext uri="{FF2B5EF4-FFF2-40B4-BE49-F238E27FC236}">
                <a16:creationId xmlns:a16="http://schemas.microsoft.com/office/drawing/2014/main" id="{869FE972-199C-A58D-5BC2-06BB800BC1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6445" y="2755793"/>
            <a:ext cx="3826622" cy="1896078"/>
          </a:xfrm>
          <a:prstGeom prst="rect">
            <a:avLst/>
          </a:prstGeom>
        </p:spPr>
      </p:pic>
    </p:spTree>
    <p:extLst>
      <p:ext uri="{BB962C8B-B14F-4D97-AF65-F5344CB8AC3E}">
        <p14:creationId xmlns:p14="http://schemas.microsoft.com/office/powerpoint/2010/main" val="1749509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26507B6-B38F-73F1-67C9-21867904CA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48" y="1346897"/>
            <a:ext cx="9560883" cy="4622531"/>
          </a:xfrm>
          <a:prstGeom prst="rect">
            <a:avLst/>
          </a:prstGeom>
        </p:spPr>
      </p:pic>
      <p:sp>
        <p:nvSpPr>
          <p:cNvPr id="15" name="Rectangle : coins arrondis 14">
            <a:extLst>
              <a:ext uri="{FF2B5EF4-FFF2-40B4-BE49-F238E27FC236}">
                <a16:creationId xmlns:a16="http://schemas.microsoft.com/office/drawing/2014/main" id="{D1D14B74-0175-74D6-BCB0-4342D85F6DC5}"/>
              </a:ext>
            </a:extLst>
          </p:cNvPr>
          <p:cNvSpPr/>
          <p:nvPr/>
        </p:nvSpPr>
        <p:spPr>
          <a:xfrm>
            <a:off x="385524" y="287038"/>
            <a:ext cx="11611620"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AFFICHAGE DE LA BASE FUSIONNEE (RRN, BD CARTO, CEREMA)</a:t>
            </a:r>
          </a:p>
        </p:txBody>
      </p:sp>
      <p:sp>
        <p:nvSpPr>
          <p:cNvPr id="16" name="ZoneTexte 15">
            <a:extLst>
              <a:ext uri="{FF2B5EF4-FFF2-40B4-BE49-F238E27FC236}">
                <a16:creationId xmlns:a16="http://schemas.microsoft.com/office/drawing/2014/main" id="{F0DF9F8B-3514-8C4C-CBA7-DF084AC8E768}"/>
              </a:ext>
            </a:extLst>
          </p:cNvPr>
          <p:cNvSpPr txBox="1"/>
          <p:nvPr/>
        </p:nvSpPr>
        <p:spPr>
          <a:xfrm>
            <a:off x="3904860" y="6139793"/>
            <a:ext cx="4329404" cy="369332"/>
          </a:xfrm>
          <a:prstGeom prst="rect">
            <a:avLst/>
          </a:prstGeom>
          <a:noFill/>
        </p:spPr>
        <p:txBody>
          <a:bodyPr wrap="square" rtlCol="0">
            <a:spAutoFit/>
          </a:bodyPr>
          <a:lstStyle/>
          <a:p>
            <a:r>
              <a:rPr lang="fr-FR" b="1" i="1" dirty="0"/>
              <a:t>Affichage de la base de données fusionnée</a:t>
            </a:r>
          </a:p>
        </p:txBody>
      </p:sp>
      <p:cxnSp>
        <p:nvCxnSpPr>
          <p:cNvPr id="18" name="Connecteur droit avec flèche 17">
            <a:extLst>
              <a:ext uri="{FF2B5EF4-FFF2-40B4-BE49-F238E27FC236}">
                <a16:creationId xmlns:a16="http://schemas.microsoft.com/office/drawing/2014/main" id="{482D0753-0C27-DE0F-2C29-E14F96AFC404}"/>
              </a:ext>
            </a:extLst>
          </p:cNvPr>
          <p:cNvCxnSpPr/>
          <p:nvPr/>
        </p:nvCxnSpPr>
        <p:spPr>
          <a:xfrm>
            <a:off x="385524" y="2006476"/>
            <a:ext cx="276949" cy="176887"/>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Connecteur droit avec flèche 19">
            <a:extLst>
              <a:ext uri="{FF2B5EF4-FFF2-40B4-BE49-F238E27FC236}">
                <a16:creationId xmlns:a16="http://schemas.microsoft.com/office/drawing/2014/main" id="{AA680C8C-819D-3758-85EB-5741B47E57B5}"/>
              </a:ext>
            </a:extLst>
          </p:cNvPr>
          <p:cNvCxnSpPr/>
          <p:nvPr/>
        </p:nvCxnSpPr>
        <p:spPr>
          <a:xfrm>
            <a:off x="4040155" y="1073020"/>
            <a:ext cx="242596" cy="18990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1" name="ZoneTexte 20">
            <a:extLst>
              <a:ext uri="{FF2B5EF4-FFF2-40B4-BE49-F238E27FC236}">
                <a16:creationId xmlns:a16="http://schemas.microsoft.com/office/drawing/2014/main" id="{9B6A4F3B-33D1-CB91-8442-24C404BBBAC1}"/>
              </a:ext>
            </a:extLst>
          </p:cNvPr>
          <p:cNvSpPr txBox="1"/>
          <p:nvPr/>
        </p:nvSpPr>
        <p:spPr>
          <a:xfrm>
            <a:off x="3722913" y="868755"/>
            <a:ext cx="363895" cy="307777"/>
          </a:xfrm>
          <a:prstGeom prst="rect">
            <a:avLst/>
          </a:prstGeom>
          <a:noFill/>
        </p:spPr>
        <p:txBody>
          <a:bodyPr wrap="square" rtlCol="0">
            <a:spAutoFit/>
          </a:bodyPr>
          <a:lstStyle/>
          <a:p>
            <a:r>
              <a:rPr lang="fr-FR" sz="1400" b="1" i="1" dirty="0">
                <a:solidFill>
                  <a:srgbClr val="FF0000"/>
                </a:solidFill>
              </a:rPr>
              <a:t>81</a:t>
            </a:r>
          </a:p>
        </p:txBody>
      </p:sp>
      <p:sp>
        <p:nvSpPr>
          <p:cNvPr id="22" name="ZoneTexte 21">
            <a:extLst>
              <a:ext uri="{FF2B5EF4-FFF2-40B4-BE49-F238E27FC236}">
                <a16:creationId xmlns:a16="http://schemas.microsoft.com/office/drawing/2014/main" id="{B77FA4DF-0BA5-DC6E-D2F0-7D194AD47291}"/>
              </a:ext>
            </a:extLst>
          </p:cNvPr>
          <p:cNvSpPr txBox="1"/>
          <p:nvPr/>
        </p:nvSpPr>
        <p:spPr>
          <a:xfrm>
            <a:off x="91690" y="1726294"/>
            <a:ext cx="550507" cy="307777"/>
          </a:xfrm>
          <a:prstGeom prst="rect">
            <a:avLst/>
          </a:prstGeom>
          <a:noFill/>
        </p:spPr>
        <p:txBody>
          <a:bodyPr wrap="square" rtlCol="0">
            <a:spAutoFit/>
          </a:bodyPr>
          <a:lstStyle/>
          <a:p>
            <a:r>
              <a:rPr lang="fr-FR" sz="1400" b="1" i="1" dirty="0">
                <a:solidFill>
                  <a:srgbClr val="FF0000"/>
                </a:solidFill>
              </a:rPr>
              <a:t>3409</a:t>
            </a:r>
          </a:p>
        </p:txBody>
      </p:sp>
      <p:sp>
        <p:nvSpPr>
          <p:cNvPr id="23" name="ZoneTexte 22">
            <a:extLst>
              <a:ext uri="{FF2B5EF4-FFF2-40B4-BE49-F238E27FC236}">
                <a16:creationId xmlns:a16="http://schemas.microsoft.com/office/drawing/2014/main" id="{E94B94C1-D536-F08F-6729-8D36D2E78DE2}"/>
              </a:ext>
            </a:extLst>
          </p:cNvPr>
          <p:cNvSpPr txBox="1"/>
          <p:nvPr/>
        </p:nvSpPr>
        <p:spPr>
          <a:xfrm>
            <a:off x="4599993" y="938366"/>
            <a:ext cx="4282750" cy="307777"/>
          </a:xfrm>
          <a:prstGeom prst="rect">
            <a:avLst/>
          </a:prstGeom>
          <a:noFill/>
        </p:spPr>
        <p:txBody>
          <a:bodyPr wrap="square" rtlCol="0">
            <a:spAutoFit/>
          </a:bodyPr>
          <a:lstStyle/>
          <a:p>
            <a:r>
              <a:rPr lang="fr-FR" sz="1400" b="1" i="1" dirty="0">
                <a:solidFill>
                  <a:srgbClr val="FF0000"/>
                </a:solidFill>
              </a:rPr>
              <a:t>( 58 variables quantitatives / 23 variables qualitatives )</a:t>
            </a:r>
          </a:p>
        </p:txBody>
      </p:sp>
      <p:sp>
        <p:nvSpPr>
          <p:cNvPr id="24" name="Flèche : haut 23">
            <a:extLst>
              <a:ext uri="{FF2B5EF4-FFF2-40B4-BE49-F238E27FC236}">
                <a16:creationId xmlns:a16="http://schemas.microsoft.com/office/drawing/2014/main" id="{3A3FC3D7-29D2-5BC6-1CAC-9951F82EB8DD}"/>
              </a:ext>
            </a:extLst>
          </p:cNvPr>
          <p:cNvSpPr/>
          <p:nvPr/>
        </p:nvSpPr>
        <p:spPr>
          <a:xfrm>
            <a:off x="3732241" y="6139793"/>
            <a:ext cx="233265" cy="293296"/>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2" name="Rectangle à coins arrondis 6">
            <a:extLst>
              <a:ext uri="{FF2B5EF4-FFF2-40B4-BE49-F238E27FC236}">
                <a16:creationId xmlns:a16="http://schemas.microsoft.com/office/drawing/2014/main" id="{59A9E720-5439-28BB-9971-E56674E54347}"/>
              </a:ext>
            </a:extLst>
          </p:cNvPr>
          <p:cNvSpPr/>
          <p:nvPr/>
        </p:nvSpPr>
        <p:spPr>
          <a:xfrm>
            <a:off x="10411582" y="1262922"/>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17" name="Rectangle à coins arrondis 7">
            <a:extLst>
              <a:ext uri="{FF2B5EF4-FFF2-40B4-BE49-F238E27FC236}">
                <a16:creationId xmlns:a16="http://schemas.microsoft.com/office/drawing/2014/main" id="{FE316463-443B-6312-FAEF-B34E357A9BF7}"/>
              </a:ext>
            </a:extLst>
          </p:cNvPr>
          <p:cNvSpPr/>
          <p:nvPr/>
        </p:nvSpPr>
        <p:spPr>
          <a:xfrm>
            <a:off x="10435794" y="2006476"/>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19" name="Rectangle à coins arrondis 8">
            <a:extLst>
              <a:ext uri="{FF2B5EF4-FFF2-40B4-BE49-F238E27FC236}">
                <a16:creationId xmlns:a16="http://schemas.microsoft.com/office/drawing/2014/main" id="{3742FBC5-6551-2B47-66FA-4D9E95A100DB}"/>
              </a:ext>
            </a:extLst>
          </p:cNvPr>
          <p:cNvSpPr/>
          <p:nvPr/>
        </p:nvSpPr>
        <p:spPr>
          <a:xfrm>
            <a:off x="10435794" y="2746896"/>
            <a:ext cx="1537138" cy="626158"/>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25" name="Rectangle à coins arrondis 10">
            <a:extLst>
              <a:ext uri="{FF2B5EF4-FFF2-40B4-BE49-F238E27FC236}">
                <a16:creationId xmlns:a16="http://schemas.microsoft.com/office/drawing/2014/main" id="{0C8336D5-7129-4E1F-A981-F0C34DA2FC92}"/>
              </a:ext>
            </a:extLst>
          </p:cNvPr>
          <p:cNvSpPr/>
          <p:nvPr/>
        </p:nvSpPr>
        <p:spPr>
          <a:xfrm>
            <a:off x="10443411" y="3510916"/>
            <a:ext cx="1537138" cy="5795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26" name="Rectangle à coins arrondis 19">
            <a:extLst>
              <a:ext uri="{FF2B5EF4-FFF2-40B4-BE49-F238E27FC236}">
                <a16:creationId xmlns:a16="http://schemas.microsoft.com/office/drawing/2014/main" id="{9181F821-FFB6-EFE5-C0B0-0A3B88B485AC}"/>
              </a:ext>
            </a:extLst>
          </p:cNvPr>
          <p:cNvSpPr/>
          <p:nvPr/>
        </p:nvSpPr>
        <p:spPr>
          <a:xfrm>
            <a:off x="10443146" y="4240608"/>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27" name="Flèche vers le bas 29">
            <a:extLst>
              <a:ext uri="{FF2B5EF4-FFF2-40B4-BE49-F238E27FC236}">
                <a16:creationId xmlns:a16="http://schemas.microsoft.com/office/drawing/2014/main" id="{86F62AA9-5CD6-079F-805C-A1CA4BA41BDC}"/>
              </a:ext>
            </a:extLst>
          </p:cNvPr>
          <p:cNvSpPr/>
          <p:nvPr/>
        </p:nvSpPr>
        <p:spPr>
          <a:xfrm>
            <a:off x="11154830" y="1880183"/>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lèche vers le bas 30">
            <a:extLst>
              <a:ext uri="{FF2B5EF4-FFF2-40B4-BE49-F238E27FC236}">
                <a16:creationId xmlns:a16="http://schemas.microsoft.com/office/drawing/2014/main" id="{93942F29-A264-4DB4-848E-7FF7B7204EA9}"/>
              </a:ext>
            </a:extLst>
          </p:cNvPr>
          <p:cNvSpPr/>
          <p:nvPr/>
        </p:nvSpPr>
        <p:spPr>
          <a:xfrm>
            <a:off x="11147210" y="4106214"/>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e bas 31">
            <a:extLst>
              <a:ext uri="{FF2B5EF4-FFF2-40B4-BE49-F238E27FC236}">
                <a16:creationId xmlns:a16="http://schemas.microsoft.com/office/drawing/2014/main" id="{B41206B3-5A8F-5E9A-976D-B2CA14F236B0}"/>
              </a:ext>
            </a:extLst>
          </p:cNvPr>
          <p:cNvSpPr/>
          <p:nvPr/>
        </p:nvSpPr>
        <p:spPr>
          <a:xfrm>
            <a:off x="11147210" y="2619323"/>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Flèche vers le bas 33">
            <a:extLst>
              <a:ext uri="{FF2B5EF4-FFF2-40B4-BE49-F238E27FC236}">
                <a16:creationId xmlns:a16="http://schemas.microsoft.com/office/drawing/2014/main" id="{B68B8D75-771D-BEDF-1496-8AFDF81D8122}"/>
              </a:ext>
            </a:extLst>
          </p:cNvPr>
          <p:cNvSpPr/>
          <p:nvPr/>
        </p:nvSpPr>
        <p:spPr>
          <a:xfrm>
            <a:off x="11154830" y="3384623"/>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42771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à coins arrondis 6">
            <a:extLst>
              <a:ext uri="{FF2B5EF4-FFF2-40B4-BE49-F238E27FC236}">
                <a16:creationId xmlns:a16="http://schemas.microsoft.com/office/drawing/2014/main" id="{A4C6F828-7C62-F9E6-1C31-57794A124790}"/>
              </a:ext>
            </a:extLst>
          </p:cNvPr>
          <p:cNvSpPr/>
          <p:nvPr/>
        </p:nvSpPr>
        <p:spPr>
          <a:xfrm>
            <a:off x="10397059" y="2053828"/>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35" name="Rectangle à coins arrondis 7">
            <a:extLst>
              <a:ext uri="{FF2B5EF4-FFF2-40B4-BE49-F238E27FC236}">
                <a16:creationId xmlns:a16="http://schemas.microsoft.com/office/drawing/2014/main" id="{413130BA-5971-8D00-8E12-8B784D5AF3C0}"/>
              </a:ext>
            </a:extLst>
          </p:cNvPr>
          <p:cNvSpPr/>
          <p:nvPr/>
        </p:nvSpPr>
        <p:spPr>
          <a:xfrm>
            <a:off x="10421271" y="2797382"/>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36" name="Rectangle à coins arrondis 8">
            <a:extLst>
              <a:ext uri="{FF2B5EF4-FFF2-40B4-BE49-F238E27FC236}">
                <a16:creationId xmlns:a16="http://schemas.microsoft.com/office/drawing/2014/main" id="{6CA3CC55-14E1-6729-D7F9-DD20110F8E2F}"/>
              </a:ext>
            </a:extLst>
          </p:cNvPr>
          <p:cNvSpPr/>
          <p:nvPr/>
        </p:nvSpPr>
        <p:spPr>
          <a:xfrm>
            <a:off x="10421271" y="3537802"/>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37" name="Rectangle à coins arrondis 10">
            <a:extLst>
              <a:ext uri="{FF2B5EF4-FFF2-40B4-BE49-F238E27FC236}">
                <a16:creationId xmlns:a16="http://schemas.microsoft.com/office/drawing/2014/main" id="{B5C64867-0EF6-245A-F719-D1FB3D702155}"/>
              </a:ext>
            </a:extLst>
          </p:cNvPr>
          <p:cNvSpPr/>
          <p:nvPr/>
        </p:nvSpPr>
        <p:spPr>
          <a:xfrm>
            <a:off x="10428888" y="4301822"/>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38" name="Rectangle à coins arrondis 13">
            <a:extLst>
              <a:ext uri="{FF2B5EF4-FFF2-40B4-BE49-F238E27FC236}">
                <a16:creationId xmlns:a16="http://schemas.microsoft.com/office/drawing/2014/main" id="{B0DA7131-75EE-89F7-16A8-9FE5EA630DED}"/>
              </a:ext>
            </a:extLst>
          </p:cNvPr>
          <p:cNvSpPr/>
          <p:nvPr/>
        </p:nvSpPr>
        <p:spPr>
          <a:xfrm>
            <a:off x="2631532" y="1945389"/>
            <a:ext cx="3668186" cy="462919"/>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fr-FR" sz="1600" b="1" dirty="0">
                <a:solidFill>
                  <a:srgbClr val="002060"/>
                </a:solidFill>
                <a:cs typeface="Times New Roman" pitchFamily="18" charset="0"/>
              </a:rPr>
              <a:t>Contexte général et Problématique</a:t>
            </a:r>
          </a:p>
        </p:txBody>
      </p:sp>
      <p:sp>
        <p:nvSpPr>
          <p:cNvPr id="39" name="Rectangle à coins arrondis 14">
            <a:extLst>
              <a:ext uri="{FF2B5EF4-FFF2-40B4-BE49-F238E27FC236}">
                <a16:creationId xmlns:a16="http://schemas.microsoft.com/office/drawing/2014/main" id="{39F2D1E8-209A-714B-13A0-5F0361D141B6}"/>
              </a:ext>
            </a:extLst>
          </p:cNvPr>
          <p:cNvSpPr/>
          <p:nvPr/>
        </p:nvSpPr>
        <p:spPr>
          <a:xfrm>
            <a:off x="3100212" y="2794560"/>
            <a:ext cx="3940311" cy="462919"/>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400" b="1" dirty="0">
                <a:solidFill>
                  <a:srgbClr val="002060"/>
                </a:solidFill>
                <a:cs typeface="Times New Roman" panose="02020603050405020304" pitchFamily="18" charset="0"/>
              </a:rPr>
              <a:t>Présentation</a:t>
            </a:r>
            <a:r>
              <a:rPr lang="fr-FR" sz="1400" b="1" dirty="0">
                <a:solidFill>
                  <a:srgbClr val="002060"/>
                </a:solidFill>
              </a:rPr>
              <a:t> des Données (RRN, IGN, CEREMA)</a:t>
            </a:r>
          </a:p>
        </p:txBody>
      </p:sp>
      <p:sp>
        <p:nvSpPr>
          <p:cNvPr id="40" name="Rectangle à coins arrondis 15">
            <a:extLst>
              <a:ext uri="{FF2B5EF4-FFF2-40B4-BE49-F238E27FC236}">
                <a16:creationId xmlns:a16="http://schemas.microsoft.com/office/drawing/2014/main" id="{CC8BFB1B-4526-8222-D8B3-CFAAA1AD5B86}"/>
              </a:ext>
            </a:extLst>
          </p:cNvPr>
          <p:cNvSpPr/>
          <p:nvPr/>
        </p:nvSpPr>
        <p:spPr>
          <a:xfrm>
            <a:off x="3298444" y="3709214"/>
            <a:ext cx="4728240" cy="462919"/>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600" b="1" dirty="0">
                <a:solidFill>
                  <a:srgbClr val="002060"/>
                </a:solidFill>
              </a:rPr>
              <a:t>Fusion des Données</a:t>
            </a:r>
          </a:p>
        </p:txBody>
      </p:sp>
      <p:sp>
        <p:nvSpPr>
          <p:cNvPr id="41" name="Rectangle à coins arrondis 17">
            <a:extLst>
              <a:ext uri="{FF2B5EF4-FFF2-40B4-BE49-F238E27FC236}">
                <a16:creationId xmlns:a16="http://schemas.microsoft.com/office/drawing/2014/main" id="{5EC33125-FEAD-D732-3ECF-203743816DCA}"/>
              </a:ext>
            </a:extLst>
          </p:cNvPr>
          <p:cNvSpPr/>
          <p:nvPr/>
        </p:nvSpPr>
        <p:spPr>
          <a:xfrm>
            <a:off x="3150277" y="4638024"/>
            <a:ext cx="4037870" cy="462919"/>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600" b="1" dirty="0">
                <a:solidFill>
                  <a:srgbClr val="002060"/>
                </a:solidFill>
              </a:rPr>
              <a:t>Analyse statistique de la base fusionnée</a:t>
            </a:r>
          </a:p>
        </p:txBody>
      </p:sp>
      <p:sp>
        <p:nvSpPr>
          <p:cNvPr id="42" name="Rectangle à coins arrondis 18">
            <a:extLst>
              <a:ext uri="{FF2B5EF4-FFF2-40B4-BE49-F238E27FC236}">
                <a16:creationId xmlns:a16="http://schemas.microsoft.com/office/drawing/2014/main" id="{EA2B3976-A0A2-E9B8-D9AD-1F0F5C20DB26}"/>
              </a:ext>
            </a:extLst>
          </p:cNvPr>
          <p:cNvSpPr/>
          <p:nvPr/>
        </p:nvSpPr>
        <p:spPr>
          <a:xfrm>
            <a:off x="2661767" y="5447798"/>
            <a:ext cx="2916000" cy="46291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fr-FR" sz="1600" b="1" dirty="0">
                <a:solidFill>
                  <a:srgbClr val="002060"/>
                </a:solidFill>
                <a:cs typeface="Times New Roman" pitchFamily="18" charset="0"/>
              </a:rPr>
              <a:t>Conclusion et Perspectives</a:t>
            </a:r>
          </a:p>
        </p:txBody>
      </p:sp>
      <p:sp>
        <p:nvSpPr>
          <p:cNvPr id="43" name="Rectangle à coins arrondis 19">
            <a:extLst>
              <a:ext uri="{FF2B5EF4-FFF2-40B4-BE49-F238E27FC236}">
                <a16:creationId xmlns:a16="http://schemas.microsoft.com/office/drawing/2014/main" id="{42C42AAF-6400-F2C0-0D49-E667E597B838}"/>
              </a:ext>
            </a:extLst>
          </p:cNvPr>
          <p:cNvSpPr/>
          <p:nvPr/>
        </p:nvSpPr>
        <p:spPr>
          <a:xfrm>
            <a:off x="10428623" y="5031514"/>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cxnSp>
        <p:nvCxnSpPr>
          <p:cNvPr id="44" name="Connecteur droit 43">
            <a:extLst>
              <a:ext uri="{FF2B5EF4-FFF2-40B4-BE49-F238E27FC236}">
                <a16:creationId xmlns:a16="http://schemas.microsoft.com/office/drawing/2014/main" id="{5A0DA139-1AB9-3958-D1AA-BF9353B11EB8}"/>
              </a:ext>
            </a:extLst>
          </p:cNvPr>
          <p:cNvCxnSpPr/>
          <p:nvPr/>
        </p:nvCxnSpPr>
        <p:spPr>
          <a:xfrm flipH="1">
            <a:off x="285667" y="1963157"/>
            <a:ext cx="4477" cy="395503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AutoShape 4">
            <a:extLst>
              <a:ext uri="{FF2B5EF4-FFF2-40B4-BE49-F238E27FC236}">
                <a16:creationId xmlns:a16="http://schemas.microsoft.com/office/drawing/2014/main" id="{3BEB7F5F-DD35-99E8-714F-428C2899B8B0}"/>
              </a:ext>
            </a:extLst>
          </p:cNvPr>
          <p:cNvSpPr txBox="1">
            <a:spLocks noChangeArrowheads="1"/>
          </p:cNvSpPr>
          <p:nvPr/>
        </p:nvSpPr>
        <p:spPr bwMode="auto">
          <a:xfrm flipH="1">
            <a:off x="521042" y="1891827"/>
            <a:ext cx="1851802" cy="4150655"/>
          </a:xfrm>
          <a:prstGeom prst="moon">
            <a:avLst>
              <a:gd name="adj" fmla="val 5839"/>
            </a:avLst>
          </a:prstGeom>
          <a:solidFill>
            <a:schemeClr val="bg1"/>
          </a:solidFill>
          <a:ln w="9525" algn="ctr">
            <a:solidFill>
              <a:srgbClr val="FF0000"/>
            </a:solidFill>
            <a:miter lim="800000"/>
            <a:headEnd/>
            <a:tailEnd/>
          </a:ln>
          <a:effectLst>
            <a:glow rad="139700">
              <a:schemeClr val="accent3">
                <a:satMod val="175000"/>
                <a:alpha val="40000"/>
              </a:schemeClr>
            </a:glow>
          </a:effectLst>
          <a:scene3d>
            <a:camera prst="orthographicFront"/>
            <a:lightRig rig="threePt" dir="t"/>
          </a:scene3d>
          <a:sp3d>
            <a:bevelT/>
          </a:sp3d>
        </p:spPr>
        <p:txBody>
          <a:bodyPr wrap="none"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I</a:t>
            </a:r>
            <a:endParaRPr lang="fr-FR" dirty="0"/>
          </a:p>
        </p:txBody>
      </p:sp>
      <p:sp>
        <p:nvSpPr>
          <p:cNvPr id="46" name="Ellipse 36">
            <a:extLst>
              <a:ext uri="{FF2B5EF4-FFF2-40B4-BE49-F238E27FC236}">
                <a16:creationId xmlns:a16="http://schemas.microsoft.com/office/drawing/2014/main" id="{68C27450-48E7-4A16-5E0A-172B95C50337}"/>
              </a:ext>
            </a:extLst>
          </p:cNvPr>
          <p:cNvSpPr/>
          <p:nvPr/>
        </p:nvSpPr>
        <p:spPr>
          <a:xfrm>
            <a:off x="2062578" y="2048616"/>
            <a:ext cx="278803" cy="246436"/>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1</a:t>
            </a:r>
          </a:p>
        </p:txBody>
      </p:sp>
      <p:sp>
        <p:nvSpPr>
          <p:cNvPr id="47" name="Ellipse 36">
            <a:extLst>
              <a:ext uri="{FF2B5EF4-FFF2-40B4-BE49-F238E27FC236}">
                <a16:creationId xmlns:a16="http://schemas.microsoft.com/office/drawing/2014/main" id="{72EC6C6F-1594-9AB6-2F64-C74DBC3C1002}"/>
              </a:ext>
            </a:extLst>
          </p:cNvPr>
          <p:cNvSpPr/>
          <p:nvPr/>
        </p:nvSpPr>
        <p:spPr>
          <a:xfrm>
            <a:off x="2522366" y="2910814"/>
            <a:ext cx="278803" cy="252244"/>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2</a:t>
            </a:r>
          </a:p>
        </p:txBody>
      </p:sp>
      <p:sp>
        <p:nvSpPr>
          <p:cNvPr id="48" name="Ellipse 47">
            <a:extLst>
              <a:ext uri="{FF2B5EF4-FFF2-40B4-BE49-F238E27FC236}">
                <a16:creationId xmlns:a16="http://schemas.microsoft.com/office/drawing/2014/main" id="{FEB8686C-A463-D35E-187B-1C930B285E85}"/>
              </a:ext>
            </a:extLst>
          </p:cNvPr>
          <p:cNvSpPr/>
          <p:nvPr/>
        </p:nvSpPr>
        <p:spPr>
          <a:xfrm>
            <a:off x="2739176" y="3821888"/>
            <a:ext cx="252725" cy="237572"/>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3</a:t>
            </a:r>
          </a:p>
        </p:txBody>
      </p:sp>
      <p:sp>
        <p:nvSpPr>
          <p:cNvPr id="49" name="Ellipse 36">
            <a:extLst>
              <a:ext uri="{FF2B5EF4-FFF2-40B4-BE49-F238E27FC236}">
                <a16:creationId xmlns:a16="http://schemas.microsoft.com/office/drawing/2014/main" id="{F18C3B99-D959-703C-DCFE-F89861A6169A}"/>
              </a:ext>
            </a:extLst>
          </p:cNvPr>
          <p:cNvSpPr/>
          <p:nvPr/>
        </p:nvSpPr>
        <p:spPr>
          <a:xfrm>
            <a:off x="2569971" y="4750299"/>
            <a:ext cx="278803" cy="23812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4</a:t>
            </a:r>
          </a:p>
        </p:txBody>
      </p:sp>
      <p:sp>
        <p:nvSpPr>
          <p:cNvPr id="50" name="Ellipse 36">
            <a:extLst>
              <a:ext uri="{FF2B5EF4-FFF2-40B4-BE49-F238E27FC236}">
                <a16:creationId xmlns:a16="http://schemas.microsoft.com/office/drawing/2014/main" id="{11764E50-A6E0-5AB8-0008-ED91960A7E61}"/>
              </a:ext>
            </a:extLst>
          </p:cNvPr>
          <p:cNvSpPr/>
          <p:nvPr/>
        </p:nvSpPr>
        <p:spPr>
          <a:xfrm>
            <a:off x="2062577" y="5562102"/>
            <a:ext cx="278803" cy="238754"/>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5</a:t>
            </a:r>
          </a:p>
        </p:txBody>
      </p:sp>
      <p:sp>
        <p:nvSpPr>
          <p:cNvPr id="51" name="Flèche droite 37">
            <a:extLst>
              <a:ext uri="{FF2B5EF4-FFF2-40B4-BE49-F238E27FC236}">
                <a16:creationId xmlns:a16="http://schemas.microsoft.com/office/drawing/2014/main" id="{EAF745F7-3319-A5D7-A8DE-1ADF493D9AEB}"/>
              </a:ext>
            </a:extLst>
          </p:cNvPr>
          <p:cNvSpPr/>
          <p:nvPr/>
        </p:nvSpPr>
        <p:spPr>
          <a:xfrm>
            <a:off x="2349822" y="2081569"/>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Flèche droite 38">
            <a:extLst>
              <a:ext uri="{FF2B5EF4-FFF2-40B4-BE49-F238E27FC236}">
                <a16:creationId xmlns:a16="http://schemas.microsoft.com/office/drawing/2014/main" id="{1585EADC-660C-A876-9C5C-363332482CD8}"/>
              </a:ext>
            </a:extLst>
          </p:cNvPr>
          <p:cNvSpPr/>
          <p:nvPr/>
        </p:nvSpPr>
        <p:spPr>
          <a:xfrm>
            <a:off x="2819612" y="2945893"/>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Flèche droite 39">
            <a:extLst>
              <a:ext uri="{FF2B5EF4-FFF2-40B4-BE49-F238E27FC236}">
                <a16:creationId xmlns:a16="http://schemas.microsoft.com/office/drawing/2014/main" id="{595E4424-AE3D-7C1D-4FF8-5D0783DD4689}"/>
              </a:ext>
            </a:extLst>
          </p:cNvPr>
          <p:cNvSpPr/>
          <p:nvPr/>
        </p:nvSpPr>
        <p:spPr>
          <a:xfrm>
            <a:off x="3007890" y="3858653"/>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Flèche droite 40">
            <a:extLst>
              <a:ext uri="{FF2B5EF4-FFF2-40B4-BE49-F238E27FC236}">
                <a16:creationId xmlns:a16="http://schemas.microsoft.com/office/drawing/2014/main" id="{475F05E0-C55E-DF60-2C23-533E84600FAC}"/>
              </a:ext>
            </a:extLst>
          </p:cNvPr>
          <p:cNvSpPr/>
          <p:nvPr/>
        </p:nvSpPr>
        <p:spPr>
          <a:xfrm>
            <a:off x="2867035" y="4787339"/>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Flèche droite 41">
            <a:extLst>
              <a:ext uri="{FF2B5EF4-FFF2-40B4-BE49-F238E27FC236}">
                <a16:creationId xmlns:a16="http://schemas.microsoft.com/office/drawing/2014/main" id="{1447DA17-2741-F3B6-F982-2918AEAE36E0}"/>
              </a:ext>
            </a:extLst>
          </p:cNvPr>
          <p:cNvSpPr/>
          <p:nvPr/>
        </p:nvSpPr>
        <p:spPr>
          <a:xfrm>
            <a:off x="2372844" y="5599459"/>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 coins arrondis 55">
            <a:extLst>
              <a:ext uri="{FF2B5EF4-FFF2-40B4-BE49-F238E27FC236}">
                <a16:creationId xmlns:a16="http://schemas.microsoft.com/office/drawing/2014/main" id="{23F73304-A5F0-2D04-72DB-C6D369144B74}"/>
              </a:ext>
            </a:extLst>
          </p:cNvPr>
          <p:cNvSpPr/>
          <p:nvPr/>
        </p:nvSpPr>
        <p:spPr>
          <a:xfrm>
            <a:off x="391887" y="260159"/>
            <a:ext cx="11590734"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PLAN DE LA PRESENTATION</a:t>
            </a:r>
          </a:p>
        </p:txBody>
      </p:sp>
      <p:sp>
        <p:nvSpPr>
          <p:cNvPr id="57" name="Flèche vers le bas 29">
            <a:extLst>
              <a:ext uri="{FF2B5EF4-FFF2-40B4-BE49-F238E27FC236}">
                <a16:creationId xmlns:a16="http://schemas.microsoft.com/office/drawing/2014/main" id="{F5C7CC50-423D-F7E1-28D2-A06CA39568AF}"/>
              </a:ext>
            </a:extLst>
          </p:cNvPr>
          <p:cNvSpPr/>
          <p:nvPr/>
        </p:nvSpPr>
        <p:spPr>
          <a:xfrm>
            <a:off x="11140307" y="267108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Flèche vers le bas 30">
            <a:extLst>
              <a:ext uri="{FF2B5EF4-FFF2-40B4-BE49-F238E27FC236}">
                <a16:creationId xmlns:a16="http://schemas.microsoft.com/office/drawing/2014/main" id="{F9E5ABEE-B6EE-EA38-6460-E3E438AE5683}"/>
              </a:ext>
            </a:extLst>
          </p:cNvPr>
          <p:cNvSpPr/>
          <p:nvPr/>
        </p:nvSpPr>
        <p:spPr>
          <a:xfrm>
            <a:off x="11132687" y="4897120"/>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Flèche vers le bas 31">
            <a:extLst>
              <a:ext uri="{FF2B5EF4-FFF2-40B4-BE49-F238E27FC236}">
                <a16:creationId xmlns:a16="http://schemas.microsoft.com/office/drawing/2014/main" id="{4A7DF955-CA3D-1107-463D-4E82AA54B28F}"/>
              </a:ext>
            </a:extLst>
          </p:cNvPr>
          <p:cNvSpPr/>
          <p:nvPr/>
        </p:nvSpPr>
        <p:spPr>
          <a:xfrm>
            <a:off x="11132687" y="341022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Flèche vers le bas 33">
            <a:extLst>
              <a:ext uri="{FF2B5EF4-FFF2-40B4-BE49-F238E27FC236}">
                <a16:creationId xmlns:a16="http://schemas.microsoft.com/office/drawing/2014/main" id="{FC56819F-AD0A-9743-3114-2BBAB7DDC538}"/>
              </a:ext>
            </a:extLst>
          </p:cNvPr>
          <p:cNvSpPr/>
          <p:nvPr/>
        </p:nvSpPr>
        <p:spPr>
          <a:xfrm>
            <a:off x="11140307" y="417552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98728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 coins arrondis 23">
            <a:extLst>
              <a:ext uri="{FF2B5EF4-FFF2-40B4-BE49-F238E27FC236}">
                <a16:creationId xmlns:a16="http://schemas.microsoft.com/office/drawing/2014/main" id="{9EDA314F-0FAB-F363-1A58-3EA424021C54}"/>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METHODOLOGIE : AFDM</a:t>
            </a:r>
          </a:p>
        </p:txBody>
      </p:sp>
      <p:sp>
        <p:nvSpPr>
          <p:cNvPr id="25" name="Espace réservé du texte 2">
            <a:extLst>
              <a:ext uri="{FF2B5EF4-FFF2-40B4-BE49-F238E27FC236}">
                <a16:creationId xmlns:a16="http://schemas.microsoft.com/office/drawing/2014/main" id="{98B9FCD1-D4AD-3F46-2318-49A6CFE119A0}"/>
              </a:ext>
            </a:extLst>
          </p:cNvPr>
          <p:cNvSpPr txBox="1">
            <a:spLocks/>
          </p:cNvSpPr>
          <p:nvPr/>
        </p:nvSpPr>
        <p:spPr>
          <a:xfrm>
            <a:off x="419504" y="1298838"/>
            <a:ext cx="9992078" cy="4024665"/>
          </a:xfrm>
          <a:prstGeom prst="rect">
            <a:avLst/>
          </a:prstGeom>
          <a:ln>
            <a:noFill/>
          </a:ln>
        </p:spPr>
        <p:txBody>
          <a:bodyPr/>
          <a:lstStyle>
            <a:lvl1pPr algn="l" defTabSz="555498" rtl="0" eaLnBrk="0" fontAlgn="base" hangingPunct="0">
              <a:lnSpc>
                <a:spcPct val="90000"/>
              </a:lnSpc>
              <a:spcBef>
                <a:spcPts val="608"/>
              </a:spcBef>
              <a:spcAft>
                <a:spcPct val="0"/>
              </a:spcAft>
              <a:buFont typeface="Arial" charset="0"/>
              <a:defRPr sz="2268" b="1" kern="1200">
                <a:solidFill>
                  <a:srgbClr val="575757"/>
                </a:solidFill>
                <a:latin typeface="+mn-lt"/>
                <a:ea typeface="+mn-ea"/>
                <a:cs typeface="+mn-cs"/>
              </a:defRPr>
            </a:lvl1pPr>
            <a:lvl2pPr marL="232745" indent="-138876" algn="l" defTabSz="555498" rtl="0" eaLnBrk="0" fontAlgn="base" hangingPunct="0">
              <a:lnSpc>
                <a:spcPct val="90000"/>
              </a:lnSpc>
              <a:spcBef>
                <a:spcPts val="304"/>
              </a:spcBef>
              <a:spcAft>
                <a:spcPct val="0"/>
              </a:spcAft>
              <a:buFont typeface="Arial" charset="0"/>
              <a:defRPr sz="1944" b="1" kern="1200">
                <a:solidFill>
                  <a:srgbClr val="7EAA2E"/>
                </a:solidFill>
                <a:latin typeface="+mn-lt"/>
                <a:ea typeface="+mn-ea"/>
                <a:cs typeface="+mn-cs"/>
              </a:defRPr>
            </a:lvl2pPr>
            <a:lvl3pPr marL="437198" indent="-138876" algn="l" defTabSz="555498" rtl="0" eaLnBrk="0" fontAlgn="base" hangingPunct="0">
              <a:lnSpc>
                <a:spcPct val="90000"/>
              </a:lnSpc>
              <a:spcBef>
                <a:spcPts val="304"/>
              </a:spcBef>
              <a:spcAft>
                <a:spcPct val="0"/>
              </a:spcAft>
              <a:buClr>
                <a:srgbClr val="A2CA39"/>
              </a:buClr>
              <a:buFont typeface="Arial" charset="0"/>
              <a:buChar char="•"/>
              <a:defRPr sz="1296" kern="1200">
                <a:solidFill>
                  <a:srgbClr val="575757"/>
                </a:solidFill>
                <a:latin typeface="+mn-lt"/>
                <a:ea typeface="+mn-ea"/>
                <a:cs typeface="+mn-cs"/>
              </a:defRPr>
            </a:lvl3pPr>
            <a:lvl4pPr marL="640366" indent="-138876" algn="l" defTabSz="555498" rtl="0" eaLnBrk="0" fontAlgn="base" hangingPunct="0">
              <a:lnSpc>
                <a:spcPct val="90000"/>
              </a:lnSpc>
              <a:spcBef>
                <a:spcPts val="304"/>
              </a:spcBef>
              <a:spcAft>
                <a:spcPct val="0"/>
              </a:spcAft>
              <a:buFont typeface="Arial" charset="0"/>
              <a:buChar char="•"/>
              <a:defRPr sz="1134" kern="1200">
                <a:solidFill>
                  <a:srgbClr val="575757"/>
                </a:solidFill>
                <a:latin typeface="+mn-lt"/>
                <a:ea typeface="+mn-ea"/>
                <a:cs typeface="+mn-cs"/>
              </a:defRPr>
            </a:lvl4pPr>
            <a:lvl5pPr marL="874396" indent="-138876" algn="l" defTabSz="555498" rtl="0" eaLnBrk="0" fontAlgn="base" hangingPunct="0">
              <a:lnSpc>
                <a:spcPct val="90000"/>
              </a:lnSpc>
              <a:spcBef>
                <a:spcPts val="304"/>
              </a:spcBef>
              <a:spcAft>
                <a:spcPct val="0"/>
              </a:spcAft>
              <a:buClr>
                <a:srgbClr val="A2CA39"/>
              </a:buClr>
              <a:buFont typeface="Arial" charset="0"/>
              <a:buChar char="•"/>
              <a:defRPr sz="1134" kern="1200">
                <a:solidFill>
                  <a:srgbClr val="878787"/>
                </a:solidFill>
                <a:latin typeface="+mn-lt"/>
                <a:ea typeface="+mn-ea"/>
                <a:cs typeface="+mn-cs"/>
              </a:defRPr>
            </a:lvl5pPr>
            <a:lvl6pPr marL="1527620" indent="-138876" algn="l" defTabSz="555498" rtl="0" eaLnBrk="1" latinLnBrk="0" hangingPunct="1">
              <a:lnSpc>
                <a:spcPct val="90000"/>
              </a:lnSpc>
              <a:spcBef>
                <a:spcPts val="304"/>
              </a:spcBef>
              <a:buFont typeface="Arial" panose="020B0604020202020204" pitchFamily="34" charset="0"/>
              <a:buChar char="•"/>
              <a:defRPr sz="1094" kern="1200">
                <a:solidFill>
                  <a:schemeClr val="tx1"/>
                </a:solidFill>
                <a:latin typeface="+mn-lt"/>
                <a:ea typeface="+mn-ea"/>
                <a:cs typeface="+mn-cs"/>
              </a:defRPr>
            </a:lvl6pPr>
            <a:lvl7pPr marL="1805370" indent="-138876" algn="l" defTabSz="555498" rtl="0" eaLnBrk="1" latinLnBrk="0" hangingPunct="1">
              <a:lnSpc>
                <a:spcPct val="90000"/>
              </a:lnSpc>
              <a:spcBef>
                <a:spcPts val="304"/>
              </a:spcBef>
              <a:buFont typeface="Arial" panose="020B0604020202020204" pitchFamily="34" charset="0"/>
              <a:buChar char="•"/>
              <a:defRPr sz="1094" kern="1200">
                <a:solidFill>
                  <a:schemeClr val="tx1"/>
                </a:solidFill>
                <a:latin typeface="+mn-lt"/>
                <a:ea typeface="+mn-ea"/>
                <a:cs typeface="+mn-cs"/>
              </a:defRPr>
            </a:lvl7pPr>
            <a:lvl8pPr marL="2083118" indent="-138876" algn="l" defTabSz="555498" rtl="0" eaLnBrk="1" latinLnBrk="0" hangingPunct="1">
              <a:lnSpc>
                <a:spcPct val="90000"/>
              </a:lnSpc>
              <a:spcBef>
                <a:spcPts val="304"/>
              </a:spcBef>
              <a:buFont typeface="Arial" panose="020B0604020202020204" pitchFamily="34" charset="0"/>
              <a:buChar char="•"/>
              <a:defRPr sz="1094" kern="1200">
                <a:solidFill>
                  <a:schemeClr val="tx1"/>
                </a:solidFill>
                <a:latin typeface="+mn-lt"/>
                <a:ea typeface="+mn-ea"/>
                <a:cs typeface="+mn-cs"/>
              </a:defRPr>
            </a:lvl8pPr>
            <a:lvl9pPr marL="2360868" indent="-138876" algn="l" defTabSz="555498" rtl="0" eaLnBrk="1" latinLnBrk="0" hangingPunct="1">
              <a:lnSpc>
                <a:spcPct val="90000"/>
              </a:lnSpc>
              <a:spcBef>
                <a:spcPts val="304"/>
              </a:spcBef>
              <a:buFont typeface="Arial" panose="020B0604020202020204" pitchFamily="34" charset="0"/>
              <a:buChar char="•"/>
              <a:defRPr sz="1094" kern="1200">
                <a:solidFill>
                  <a:schemeClr val="tx1"/>
                </a:solidFill>
                <a:latin typeface="+mn-lt"/>
                <a:ea typeface="+mn-ea"/>
                <a:cs typeface="+mn-cs"/>
              </a:defRPr>
            </a:lvl9pPr>
          </a:lstStyle>
          <a:p>
            <a:pPr marL="128588" indent="-128588">
              <a:buFont typeface="Arial" panose="020B0604020202020204" pitchFamily="34" charset="0"/>
              <a:buChar char="•"/>
            </a:pPr>
            <a:endParaRPr lang="fr-FR" sz="1200" dirty="0">
              <a:solidFill>
                <a:schemeClr val="tx1"/>
              </a:solidFill>
            </a:endParaRPr>
          </a:p>
          <a:p>
            <a:pPr marL="214313" indent="-214313">
              <a:lnSpc>
                <a:spcPct val="150000"/>
              </a:lnSpc>
              <a:buFont typeface="Wingdings" panose="05000000000000000000" pitchFamily="2" charset="2"/>
              <a:buChar char="Ø"/>
            </a:pPr>
            <a:r>
              <a:rPr lang="fr-FR" sz="1800" b="0" dirty="0">
                <a:solidFill>
                  <a:schemeClr val="tx1"/>
                </a:solidFill>
              </a:rPr>
              <a:t> L’Analyse Factorielle des Données Mixtes (</a:t>
            </a:r>
            <a:r>
              <a:rPr lang="fr-FR" sz="1800" dirty="0">
                <a:solidFill>
                  <a:schemeClr val="tx1"/>
                </a:solidFill>
              </a:rPr>
              <a:t>AFDM</a:t>
            </a:r>
            <a:r>
              <a:rPr lang="fr-FR" sz="1800" b="0" dirty="0">
                <a:solidFill>
                  <a:schemeClr val="tx1"/>
                </a:solidFill>
              </a:rPr>
              <a:t>) est dédiée à l’analyse des données contenant à la fois des variables </a:t>
            </a:r>
            <a:r>
              <a:rPr lang="fr-FR" sz="1800" dirty="0">
                <a:solidFill>
                  <a:schemeClr val="tx1"/>
                </a:solidFill>
              </a:rPr>
              <a:t>qualitatives</a:t>
            </a:r>
            <a:r>
              <a:rPr lang="fr-FR" sz="1800" b="0" dirty="0">
                <a:solidFill>
                  <a:schemeClr val="tx1"/>
                </a:solidFill>
              </a:rPr>
              <a:t> et des variables </a:t>
            </a:r>
            <a:r>
              <a:rPr lang="fr-FR" sz="1800" dirty="0">
                <a:solidFill>
                  <a:schemeClr val="tx1"/>
                </a:solidFill>
              </a:rPr>
              <a:t>quantitatives</a:t>
            </a:r>
            <a:r>
              <a:rPr lang="fr-FR" sz="1800" b="0" dirty="0">
                <a:solidFill>
                  <a:schemeClr val="tx1"/>
                </a:solidFill>
              </a:rPr>
              <a:t>.</a:t>
            </a:r>
          </a:p>
          <a:p>
            <a:pPr>
              <a:lnSpc>
                <a:spcPct val="150000"/>
              </a:lnSpc>
            </a:pPr>
            <a:endParaRPr lang="fr-FR" sz="1800" b="0" dirty="0">
              <a:solidFill>
                <a:schemeClr val="tx1"/>
              </a:solidFill>
            </a:endParaRPr>
          </a:p>
          <a:p>
            <a:pPr marL="214313" indent="-214313">
              <a:lnSpc>
                <a:spcPct val="150000"/>
              </a:lnSpc>
              <a:buFont typeface="Wingdings" panose="05000000000000000000" pitchFamily="2" charset="2"/>
              <a:buChar char="Ø"/>
            </a:pPr>
            <a:r>
              <a:rPr lang="fr-FR" sz="1800" b="0" dirty="0">
                <a:solidFill>
                  <a:schemeClr val="tx1"/>
                </a:solidFill>
              </a:rPr>
              <a:t> Les variables </a:t>
            </a:r>
            <a:r>
              <a:rPr lang="fr-FR" sz="1800" dirty="0">
                <a:solidFill>
                  <a:schemeClr val="tx1"/>
                </a:solidFill>
              </a:rPr>
              <a:t>quantitatives</a:t>
            </a:r>
            <a:r>
              <a:rPr lang="fr-FR" sz="1800" b="0" dirty="0">
                <a:solidFill>
                  <a:schemeClr val="tx1"/>
                </a:solidFill>
              </a:rPr>
              <a:t> sont traitées par l’</a:t>
            </a:r>
            <a:r>
              <a:rPr lang="fr-FR" sz="1800" dirty="0">
                <a:solidFill>
                  <a:schemeClr val="tx1"/>
                </a:solidFill>
              </a:rPr>
              <a:t>ACP ( A</a:t>
            </a:r>
            <a:r>
              <a:rPr lang="fr-FR" sz="1800" b="0" dirty="0">
                <a:solidFill>
                  <a:schemeClr val="tx1"/>
                </a:solidFill>
              </a:rPr>
              <a:t>nalyse</a:t>
            </a:r>
            <a:r>
              <a:rPr lang="fr-FR" sz="1800" dirty="0">
                <a:solidFill>
                  <a:schemeClr val="tx1"/>
                </a:solidFill>
              </a:rPr>
              <a:t> </a:t>
            </a:r>
            <a:r>
              <a:rPr lang="fr-FR" sz="1800" b="0" dirty="0">
                <a:solidFill>
                  <a:schemeClr val="tx1"/>
                </a:solidFill>
              </a:rPr>
              <a:t>en</a:t>
            </a:r>
            <a:r>
              <a:rPr lang="fr-FR" sz="1800" dirty="0">
                <a:solidFill>
                  <a:schemeClr val="tx1"/>
                </a:solidFill>
              </a:rPr>
              <a:t> C</a:t>
            </a:r>
            <a:r>
              <a:rPr lang="fr-FR" sz="1800" b="0" dirty="0">
                <a:solidFill>
                  <a:schemeClr val="tx1"/>
                </a:solidFill>
              </a:rPr>
              <a:t>omposantes</a:t>
            </a:r>
            <a:r>
              <a:rPr lang="fr-FR" sz="1800" dirty="0">
                <a:solidFill>
                  <a:schemeClr val="tx1"/>
                </a:solidFill>
              </a:rPr>
              <a:t> P</a:t>
            </a:r>
            <a:r>
              <a:rPr lang="fr-FR" sz="1800" b="0" dirty="0">
                <a:solidFill>
                  <a:schemeClr val="tx1"/>
                </a:solidFill>
              </a:rPr>
              <a:t>rincipales</a:t>
            </a:r>
            <a:r>
              <a:rPr lang="fr-FR" sz="1800" dirty="0">
                <a:solidFill>
                  <a:schemeClr val="tx1"/>
                </a:solidFill>
              </a:rPr>
              <a:t> )</a:t>
            </a:r>
          </a:p>
          <a:p>
            <a:pPr marL="214313" indent="-214313">
              <a:lnSpc>
                <a:spcPct val="150000"/>
              </a:lnSpc>
              <a:buFont typeface="Wingdings" panose="05000000000000000000" pitchFamily="2" charset="2"/>
              <a:buChar char="Ø"/>
            </a:pPr>
            <a:r>
              <a:rPr lang="fr-FR" sz="1800" b="0" dirty="0">
                <a:solidFill>
                  <a:schemeClr val="tx1"/>
                </a:solidFill>
              </a:rPr>
              <a:t> Les variables </a:t>
            </a:r>
            <a:r>
              <a:rPr lang="fr-FR" sz="1800" dirty="0">
                <a:solidFill>
                  <a:schemeClr val="tx1"/>
                </a:solidFill>
              </a:rPr>
              <a:t>qualitatives</a:t>
            </a:r>
            <a:r>
              <a:rPr lang="fr-FR" sz="1800" b="0" dirty="0">
                <a:solidFill>
                  <a:schemeClr val="tx1"/>
                </a:solidFill>
              </a:rPr>
              <a:t> sont transformées en tableau disjonctif complet (</a:t>
            </a:r>
            <a:r>
              <a:rPr lang="fr-FR" sz="1800" dirty="0">
                <a:solidFill>
                  <a:schemeClr val="tx1"/>
                </a:solidFill>
              </a:rPr>
              <a:t>TDC) </a:t>
            </a:r>
            <a:r>
              <a:rPr lang="fr-FR" sz="1800" b="0" dirty="0">
                <a:solidFill>
                  <a:schemeClr val="tx1"/>
                </a:solidFill>
              </a:rPr>
              <a:t>pondéré par l’écart type.</a:t>
            </a:r>
            <a:endParaRPr lang="fr-FR" sz="1800" dirty="0">
              <a:solidFill>
                <a:schemeClr val="tx1"/>
              </a:solidFill>
            </a:endParaRPr>
          </a:p>
          <a:p>
            <a:endParaRPr lang="fr-FR" sz="1400" b="0" dirty="0"/>
          </a:p>
          <a:p>
            <a:endParaRPr lang="fr-FR" sz="1400" b="0" dirty="0"/>
          </a:p>
          <a:p>
            <a:endParaRPr lang="fr-FR" sz="1400" b="0" dirty="0"/>
          </a:p>
          <a:p>
            <a:endParaRPr lang="fr-FR" sz="1400" b="0" dirty="0"/>
          </a:p>
          <a:p>
            <a:endParaRPr lang="fr-FR" sz="1600" b="0" dirty="0">
              <a:solidFill>
                <a:schemeClr val="tx1"/>
              </a:solidFill>
            </a:endParaRPr>
          </a:p>
        </p:txBody>
      </p:sp>
      <p:sp>
        <p:nvSpPr>
          <p:cNvPr id="2" name="Rectangle à coins arrondis 6">
            <a:extLst>
              <a:ext uri="{FF2B5EF4-FFF2-40B4-BE49-F238E27FC236}">
                <a16:creationId xmlns:a16="http://schemas.microsoft.com/office/drawing/2014/main" id="{07FB4665-2A3F-657E-5320-CE93133E9C48}"/>
              </a:ext>
            </a:extLst>
          </p:cNvPr>
          <p:cNvSpPr/>
          <p:nvPr/>
        </p:nvSpPr>
        <p:spPr>
          <a:xfrm>
            <a:off x="10411582" y="1534497"/>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3" name="Rectangle à coins arrondis 7">
            <a:extLst>
              <a:ext uri="{FF2B5EF4-FFF2-40B4-BE49-F238E27FC236}">
                <a16:creationId xmlns:a16="http://schemas.microsoft.com/office/drawing/2014/main" id="{870ECEF9-E7DB-C25F-1D49-374FE0855139}"/>
              </a:ext>
            </a:extLst>
          </p:cNvPr>
          <p:cNvSpPr/>
          <p:nvPr/>
        </p:nvSpPr>
        <p:spPr>
          <a:xfrm>
            <a:off x="10435794" y="2278051"/>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4" name="Rectangle à coins arrondis 8">
            <a:extLst>
              <a:ext uri="{FF2B5EF4-FFF2-40B4-BE49-F238E27FC236}">
                <a16:creationId xmlns:a16="http://schemas.microsoft.com/office/drawing/2014/main" id="{C0DCC2E9-7948-861C-CF28-DD2C3A4706E6}"/>
              </a:ext>
            </a:extLst>
          </p:cNvPr>
          <p:cNvSpPr/>
          <p:nvPr/>
        </p:nvSpPr>
        <p:spPr>
          <a:xfrm>
            <a:off x="10435794" y="3018471"/>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5" name="Rectangle à coins arrondis 10">
            <a:extLst>
              <a:ext uri="{FF2B5EF4-FFF2-40B4-BE49-F238E27FC236}">
                <a16:creationId xmlns:a16="http://schemas.microsoft.com/office/drawing/2014/main" id="{4D103747-DD52-0724-4C96-1396B0A7A4DD}"/>
              </a:ext>
            </a:extLst>
          </p:cNvPr>
          <p:cNvSpPr/>
          <p:nvPr/>
        </p:nvSpPr>
        <p:spPr>
          <a:xfrm>
            <a:off x="10443411" y="3782491"/>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6" name="Rectangle à coins arrondis 19">
            <a:extLst>
              <a:ext uri="{FF2B5EF4-FFF2-40B4-BE49-F238E27FC236}">
                <a16:creationId xmlns:a16="http://schemas.microsoft.com/office/drawing/2014/main" id="{FEE36A98-F7B6-0D85-1458-30885BF0E3E5}"/>
              </a:ext>
            </a:extLst>
          </p:cNvPr>
          <p:cNvSpPr/>
          <p:nvPr/>
        </p:nvSpPr>
        <p:spPr>
          <a:xfrm>
            <a:off x="10443146" y="4512183"/>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7" name="Flèche vers le bas 29">
            <a:extLst>
              <a:ext uri="{FF2B5EF4-FFF2-40B4-BE49-F238E27FC236}">
                <a16:creationId xmlns:a16="http://schemas.microsoft.com/office/drawing/2014/main" id="{654C42ED-19BA-06A8-09FB-E09FB43FEB31}"/>
              </a:ext>
            </a:extLst>
          </p:cNvPr>
          <p:cNvSpPr/>
          <p:nvPr/>
        </p:nvSpPr>
        <p:spPr>
          <a:xfrm>
            <a:off x="11154830" y="215175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e bas 30">
            <a:extLst>
              <a:ext uri="{FF2B5EF4-FFF2-40B4-BE49-F238E27FC236}">
                <a16:creationId xmlns:a16="http://schemas.microsoft.com/office/drawing/2014/main" id="{459376E1-A8FA-440A-A0AF-AF6AAD8183C0}"/>
              </a:ext>
            </a:extLst>
          </p:cNvPr>
          <p:cNvSpPr/>
          <p:nvPr/>
        </p:nvSpPr>
        <p:spPr>
          <a:xfrm>
            <a:off x="11147210" y="437778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vers le bas 31">
            <a:extLst>
              <a:ext uri="{FF2B5EF4-FFF2-40B4-BE49-F238E27FC236}">
                <a16:creationId xmlns:a16="http://schemas.microsoft.com/office/drawing/2014/main" id="{5532FE9F-390F-7A5D-A5A0-E47F74633DAB}"/>
              </a:ext>
            </a:extLst>
          </p:cNvPr>
          <p:cNvSpPr/>
          <p:nvPr/>
        </p:nvSpPr>
        <p:spPr>
          <a:xfrm>
            <a:off x="11147210" y="289089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bas 33">
            <a:extLst>
              <a:ext uri="{FF2B5EF4-FFF2-40B4-BE49-F238E27FC236}">
                <a16:creationId xmlns:a16="http://schemas.microsoft.com/office/drawing/2014/main" id="{C93A8737-7C63-4E8E-DB81-AFAB50CFD184}"/>
              </a:ext>
            </a:extLst>
          </p:cNvPr>
          <p:cNvSpPr/>
          <p:nvPr/>
        </p:nvSpPr>
        <p:spPr>
          <a:xfrm>
            <a:off x="11154830" y="365619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73257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 coins arrondis 23">
            <a:extLst>
              <a:ext uri="{FF2B5EF4-FFF2-40B4-BE49-F238E27FC236}">
                <a16:creationId xmlns:a16="http://schemas.microsoft.com/office/drawing/2014/main" id="{926AE7D8-783F-54F5-67CE-C8249A66A353}"/>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PRINCIPE DE L’ANALYSE EN COMPOSANTES PRINCIPALES</a:t>
            </a:r>
          </a:p>
        </p:txBody>
      </p:sp>
      <p:sp>
        <p:nvSpPr>
          <p:cNvPr id="25" name="ZoneTexte 24">
            <a:extLst>
              <a:ext uri="{FF2B5EF4-FFF2-40B4-BE49-F238E27FC236}">
                <a16:creationId xmlns:a16="http://schemas.microsoft.com/office/drawing/2014/main" id="{58201445-5DC0-49D6-D660-923D56E5A5F1}"/>
              </a:ext>
            </a:extLst>
          </p:cNvPr>
          <p:cNvSpPr txBox="1"/>
          <p:nvPr/>
        </p:nvSpPr>
        <p:spPr>
          <a:xfrm>
            <a:off x="727787" y="1262922"/>
            <a:ext cx="9433249" cy="4678204"/>
          </a:xfrm>
          <a:prstGeom prst="rect">
            <a:avLst/>
          </a:prstGeom>
          <a:noFill/>
        </p:spPr>
        <p:txBody>
          <a:bodyPr wrap="square" rtlCol="0">
            <a:spAutoFit/>
          </a:bodyPr>
          <a:lstStyle/>
          <a:p>
            <a:pPr marL="285750" indent="-285750" algn="l">
              <a:buFont typeface="Wingdings" panose="05000000000000000000" pitchFamily="2" charset="2"/>
              <a:buChar char="Ø"/>
            </a:pPr>
            <a:r>
              <a:rPr lang="fr-FR" sz="2000" b="0" i="0" dirty="0">
                <a:solidFill>
                  <a:srgbClr val="000000"/>
                </a:solidFill>
                <a:effectLst/>
                <a:latin typeface="Rubik"/>
              </a:rPr>
              <a:t>l’</a:t>
            </a:r>
            <a:r>
              <a:rPr lang="fr-FR" sz="2000" b="1" i="0" dirty="0">
                <a:solidFill>
                  <a:srgbClr val="000000"/>
                </a:solidFill>
                <a:effectLst/>
                <a:latin typeface="Rubik"/>
              </a:rPr>
              <a:t>ACP</a:t>
            </a:r>
            <a:r>
              <a:rPr lang="fr-FR" sz="2000" b="0" i="0" dirty="0">
                <a:solidFill>
                  <a:srgbClr val="000000"/>
                </a:solidFill>
                <a:effectLst/>
                <a:latin typeface="Rubik"/>
              </a:rPr>
              <a:t> est une méthode bien connue de réduction de dimension qui va permettre de transformer des variables très corrélées en nouvelles variables décorrélées les unes des autres. </a:t>
            </a:r>
          </a:p>
          <a:p>
            <a:pPr algn="l"/>
            <a:endParaRPr lang="fr-FR" sz="2000" b="0" i="0" dirty="0">
              <a:solidFill>
                <a:srgbClr val="000000"/>
              </a:solidFill>
              <a:effectLst/>
              <a:latin typeface="Rubik"/>
            </a:endParaRPr>
          </a:p>
          <a:p>
            <a:pPr marL="342900" indent="-342900" algn="l">
              <a:buFont typeface="Wingdings" panose="05000000000000000000" pitchFamily="2" charset="2"/>
              <a:buChar char="Ø"/>
            </a:pPr>
            <a:r>
              <a:rPr lang="fr-FR" sz="2000" b="1" i="1" dirty="0">
                <a:solidFill>
                  <a:srgbClr val="000000"/>
                </a:solidFill>
                <a:latin typeface="Rubik"/>
              </a:rPr>
              <a:t>P</a:t>
            </a:r>
            <a:r>
              <a:rPr lang="fr-FR" sz="2000" b="1" i="1" dirty="0">
                <a:solidFill>
                  <a:srgbClr val="000000"/>
                </a:solidFill>
                <a:effectLst/>
                <a:latin typeface="Rubik"/>
              </a:rPr>
              <a:t>rincipe :</a:t>
            </a:r>
            <a:r>
              <a:rPr lang="fr-FR" sz="2000" b="0" i="0" dirty="0">
                <a:solidFill>
                  <a:srgbClr val="000000"/>
                </a:solidFill>
                <a:effectLst/>
                <a:latin typeface="Rubik"/>
              </a:rPr>
              <a:t> Il s’agit de résumer l’information qui est contenue dans une large base de données en un certain nombre de variables synthétiques appelées : Composantes Principales. </a:t>
            </a:r>
          </a:p>
          <a:p>
            <a:pPr algn="l"/>
            <a:r>
              <a:rPr lang="fr-FR" sz="2000" b="0" i="0" dirty="0">
                <a:solidFill>
                  <a:srgbClr val="000000"/>
                </a:solidFill>
                <a:effectLst/>
                <a:latin typeface="Rubik"/>
              </a:rPr>
              <a:t> </a:t>
            </a:r>
          </a:p>
          <a:p>
            <a:pPr marL="342900" indent="-342900" algn="l">
              <a:buFont typeface="Wingdings" panose="05000000000000000000" pitchFamily="2" charset="2"/>
              <a:buChar char="Ø"/>
            </a:pPr>
            <a:r>
              <a:rPr lang="fr-FR" sz="2000" b="0" i="0" dirty="0">
                <a:solidFill>
                  <a:srgbClr val="000000"/>
                </a:solidFill>
                <a:effectLst/>
                <a:latin typeface="Rubik"/>
              </a:rPr>
              <a:t>L’idée est ensuite de pouvoir projeter ces données sur l’hyperplan le plus proche afin d’avoir une représentation simple de nos données.</a:t>
            </a:r>
            <a:br>
              <a:rPr lang="fr-FR" sz="2000" b="0" i="0" dirty="0">
                <a:solidFill>
                  <a:srgbClr val="000000"/>
                </a:solidFill>
                <a:effectLst/>
                <a:latin typeface="Rubik"/>
              </a:rPr>
            </a:br>
            <a:r>
              <a:rPr lang="fr-FR" sz="2000" b="0" i="0" dirty="0">
                <a:solidFill>
                  <a:srgbClr val="000000"/>
                </a:solidFill>
                <a:effectLst/>
                <a:latin typeface="Rubik"/>
              </a:rPr>
              <a:t> </a:t>
            </a:r>
          </a:p>
          <a:p>
            <a:pPr marL="342900" indent="-342900" algn="l">
              <a:buFont typeface="Wingdings" panose="05000000000000000000" pitchFamily="2" charset="2"/>
              <a:buChar char="Ø"/>
            </a:pPr>
            <a:r>
              <a:rPr lang="fr-FR" sz="2000" b="0" i="0" dirty="0">
                <a:solidFill>
                  <a:srgbClr val="000000"/>
                </a:solidFill>
                <a:effectLst/>
                <a:latin typeface="Rubik"/>
              </a:rPr>
              <a:t>Évidemment, qui dit réduction de dimension dit perte d’informations. C’est là tout l’enjeu que représente une </a:t>
            </a:r>
            <a:r>
              <a:rPr lang="fr-FR" sz="2000" b="1" i="0" dirty="0">
                <a:solidFill>
                  <a:srgbClr val="000000"/>
                </a:solidFill>
                <a:effectLst/>
                <a:latin typeface="Rubik"/>
              </a:rPr>
              <a:t>ACP</a:t>
            </a:r>
            <a:r>
              <a:rPr lang="fr-FR" sz="2000" b="0" i="0" dirty="0">
                <a:solidFill>
                  <a:srgbClr val="000000"/>
                </a:solidFill>
                <a:effectLst/>
                <a:latin typeface="Rubik"/>
              </a:rPr>
              <a:t>. Il faut pouvoir réduire la dimension de nos données tout en conservant un maximum d’informations.</a:t>
            </a:r>
          </a:p>
          <a:p>
            <a:endParaRPr lang="fr-FR" dirty="0"/>
          </a:p>
        </p:txBody>
      </p:sp>
      <p:sp>
        <p:nvSpPr>
          <p:cNvPr id="2" name="Rectangle à coins arrondis 6">
            <a:extLst>
              <a:ext uri="{FF2B5EF4-FFF2-40B4-BE49-F238E27FC236}">
                <a16:creationId xmlns:a16="http://schemas.microsoft.com/office/drawing/2014/main" id="{FE5ED27C-0296-4604-9A10-B1355757C48D}"/>
              </a:ext>
            </a:extLst>
          </p:cNvPr>
          <p:cNvSpPr/>
          <p:nvPr/>
        </p:nvSpPr>
        <p:spPr>
          <a:xfrm>
            <a:off x="10411582" y="1382024"/>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3" name="Rectangle à coins arrondis 7">
            <a:extLst>
              <a:ext uri="{FF2B5EF4-FFF2-40B4-BE49-F238E27FC236}">
                <a16:creationId xmlns:a16="http://schemas.microsoft.com/office/drawing/2014/main" id="{4FB77BB7-8E2E-9A84-F5F6-44CBB9093917}"/>
              </a:ext>
            </a:extLst>
          </p:cNvPr>
          <p:cNvSpPr/>
          <p:nvPr/>
        </p:nvSpPr>
        <p:spPr>
          <a:xfrm>
            <a:off x="10435794" y="2125578"/>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4" name="Rectangle à coins arrondis 8">
            <a:extLst>
              <a:ext uri="{FF2B5EF4-FFF2-40B4-BE49-F238E27FC236}">
                <a16:creationId xmlns:a16="http://schemas.microsoft.com/office/drawing/2014/main" id="{FFEAD3DF-A106-17F1-C72D-E241962B3C45}"/>
              </a:ext>
            </a:extLst>
          </p:cNvPr>
          <p:cNvSpPr/>
          <p:nvPr/>
        </p:nvSpPr>
        <p:spPr>
          <a:xfrm>
            <a:off x="10435794" y="2865998"/>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5" name="Rectangle à coins arrondis 10">
            <a:extLst>
              <a:ext uri="{FF2B5EF4-FFF2-40B4-BE49-F238E27FC236}">
                <a16:creationId xmlns:a16="http://schemas.microsoft.com/office/drawing/2014/main" id="{142E9B5D-5B81-AD17-7FDF-4EC298D4671A}"/>
              </a:ext>
            </a:extLst>
          </p:cNvPr>
          <p:cNvSpPr/>
          <p:nvPr/>
        </p:nvSpPr>
        <p:spPr>
          <a:xfrm>
            <a:off x="10443411" y="3630018"/>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6" name="Rectangle à coins arrondis 19">
            <a:extLst>
              <a:ext uri="{FF2B5EF4-FFF2-40B4-BE49-F238E27FC236}">
                <a16:creationId xmlns:a16="http://schemas.microsoft.com/office/drawing/2014/main" id="{B88ADD49-4A2E-D130-073B-0D911D15A69B}"/>
              </a:ext>
            </a:extLst>
          </p:cNvPr>
          <p:cNvSpPr/>
          <p:nvPr/>
        </p:nvSpPr>
        <p:spPr>
          <a:xfrm>
            <a:off x="10443146" y="4359710"/>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7" name="Flèche vers le bas 29">
            <a:extLst>
              <a:ext uri="{FF2B5EF4-FFF2-40B4-BE49-F238E27FC236}">
                <a16:creationId xmlns:a16="http://schemas.microsoft.com/office/drawing/2014/main" id="{855CE847-F902-7810-2B3C-C4D0C15979BA}"/>
              </a:ext>
            </a:extLst>
          </p:cNvPr>
          <p:cNvSpPr/>
          <p:nvPr/>
        </p:nvSpPr>
        <p:spPr>
          <a:xfrm>
            <a:off x="11154830" y="1999285"/>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e bas 30">
            <a:extLst>
              <a:ext uri="{FF2B5EF4-FFF2-40B4-BE49-F238E27FC236}">
                <a16:creationId xmlns:a16="http://schemas.microsoft.com/office/drawing/2014/main" id="{EAFE5F7E-EFA7-7C82-507E-326066276122}"/>
              </a:ext>
            </a:extLst>
          </p:cNvPr>
          <p:cNvSpPr/>
          <p:nvPr/>
        </p:nvSpPr>
        <p:spPr>
          <a:xfrm>
            <a:off x="11147210" y="4225316"/>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vers le bas 31">
            <a:extLst>
              <a:ext uri="{FF2B5EF4-FFF2-40B4-BE49-F238E27FC236}">
                <a16:creationId xmlns:a16="http://schemas.microsoft.com/office/drawing/2014/main" id="{816EDCA0-05D2-EE50-4541-8DB74BBDE28B}"/>
              </a:ext>
            </a:extLst>
          </p:cNvPr>
          <p:cNvSpPr/>
          <p:nvPr/>
        </p:nvSpPr>
        <p:spPr>
          <a:xfrm>
            <a:off x="11147210" y="2738425"/>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bas 33">
            <a:extLst>
              <a:ext uri="{FF2B5EF4-FFF2-40B4-BE49-F238E27FC236}">
                <a16:creationId xmlns:a16="http://schemas.microsoft.com/office/drawing/2014/main" id="{203953F8-7534-0C0A-B3E9-6B74C8B4CC62}"/>
              </a:ext>
            </a:extLst>
          </p:cNvPr>
          <p:cNvSpPr/>
          <p:nvPr/>
        </p:nvSpPr>
        <p:spPr>
          <a:xfrm>
            <a:off x="11154830" y="3503725"/>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86550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 coins arrondis 12">
            <a:extLst>
              <a:ext uri="{FF2B5EF4-FFF2-40B4-BE49-F238E27FC236}">
                <a16:creationId xmlns:a16="http://schemas.microsoft.com/office/drawing/2014/main" id="{E528A381-077B-2972-C22E-21F9F268C690}"/>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METHODOLOGIE : K-MEANS CLUSTERING</a:t>
            </a:r>
          </a:p>
        </p:txBody>
      </p:sp>
      <p:pic>
        <p:nvPicPr>
          <p:cNvPr id="15" name="Image 14">
            <a:extLst>
              <a:ext uri="{FF2B5EF4-FFF2-40B4-BE49-F238E27FC236}">
                <a16:creationId xmlns:a16="http://schemas.microsoft.com/office/drawing/2014/main" id="{A06F6BAB-5322-8AB8-C166-1EC096117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242" y="1362270"/>
            <a:ext cx="6274340" cy="4627984"/>
          </a:xfrm>
          <a:prstGeom prst="rect">
            <a:avLst/>
          </a:prstGeom>
        </p:spPr>
      </p:pic>
      <p:pic>
        <p:nvPicPr>
          <p:cNvPr id="17" name="Image 16">
            <a:extLst>
              <a:ext uri="{FF2B5EF4-FFF2-40B4-BE49-F238E27FC236}">
                <a16:creationId xmlns:a16="http://schemas.microsoft.com/office/drawing/2014/main" id="{CFA4A341-E711-D220-A48D-942AFFC70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47" y="1362270"/>
            <a:ext cx="3957694" cy="4627983"/>
          </a:xfrm>
          <a:prstGeom prst="rect">
            <a:avLst/>
          </a:prstGeom>
        </p:spPr>
      </p:pic>
      <p:sp>
        <p:nvSpPr>
          <p:cNvPr id="18" name="ZoneTexte 17">
            <a:extLst>
              <a:ext uri="{FF2B5EF4-FFF2-40B4-BE49-F238E27FC236}">
                <a16:creationId xmlns:a16="http://schemas.microsoft.com/office/drawing/2014/main" id="{0E78ECE3-6653-84EC-8407-0A6BE4FB3F59}"/>
              </a:ext>
            </a:extLst>
          </p:cNvPr>
          <p:cNvSpPr txBox="1"/>
          <p:nvPr/>
        </p:nvSpPr>
        <p:spPr>
          <a:xfrm>
            <a:off x="3562739" y="6181732"/>
            <a:ext cx="5066522" cy="400110"/>
          </a:xfrm>
          <a:prstGeom prst="rect">
            <a:avLst/>
          </a:prstGeom>
          <a:noFill/>
        </p:spPr>
        <p:txBody>
          <a:bodyPr wrap="square" rtlCol="0">
            <a:spAutoFit/>
          </a:bodyPr>
          <a:lstStyle/>
          <a:p>
            <a:r>
              <a:rPr lang="fr-FR" sz="2000" b="1" i="1" dirty="0"/>
              <a:t>Démarche de la méthode K-</a:t>
            </a:r>
            <a:r>
              <a:rPr lang="fr-FR" sz="2000" b="1" i="1" dirty="0" err="1"/>
              <a:t>Means</a:t>
            </a:r>
            <a:r>
              <a:rPr lang="fr-FR" sz="2000" b="1" i="1" dirty="0"/>
              <a:t> clustering</a:t>
            </a:r>
          </a:p>
        </p:txBody>
      </p:sp>
      <p:sp>
        <p:nvSpPr>
          <p:cNvPr id="19" name="Flèche : haut 18">
            <a:extLst>
              <a:ext uri="{FF2B5EF4-FFF2-40B4-BE49-F238E27FC236}">
                <a16:creationId xmlns:a16="http://schemas.microsoft.com/office/drawing/2014/main" id="{517B76F4-94FA-F6E1-762B-C3102DDAFD00}"/>
              </a:ext>
            </a:extLst>
          </p:cNvPr>
          <p:cNvSpPr/>
          <p:nvPr/>
        </p:nvSpPr>
        <p:spPr>
          <a:xfrm>
            <a:off x="3282820" y="6207492"/>
            <a:ext cx="279919" cy="284382"/>
          </a:xfrm>
          <a:prstGeom prst="upArrow">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4" name="Rectangle à coins arrondis 6">
            <a:extLst>
              <a:ext uri="{FF2B5EF4-FFF2-40B4-BE49-F238E27FC236}">
                <a16:creationId xmlns:a16="http://schemas.microsoft.com/office/drawing/2014/main" id="{53FC6043-CAB9-ECC6-7064-55D15F7DD574}"/>
              </a:ext>
            </a:extLst>
          </p:cNvPr>
          <p:cNvSpPr/>
          <p:nvPr/>
        </p:nvSpPr>
        <p:spPr>
          <a:xfrm>
            <a:off x="10416251" y="1544101"/>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16" name="Rectangle à coins arrondis 7">
            <a:extLst>
              <a:ext uri="{FF2B5EF4-FFF2-40B4-BE49-F238E27FC236}">
                <a16:creationId xmlns:a16="http://schemas.microsoft.com/office/drawing/2014/main" id="{CC80C4EE-1620-3CDE-6BC3-26593CDA1114}"/>
              </a:ext>
            </a:extLst>
          </p:cNvPr>
          <p:cNvSpPr/>
          <p:nvPr/>
        </p:nvSpPr>
        <p:spPr>
          <a:xfrm>
            <a:off x="10440463" y="2287655"/>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20" name="Rectangle à coins arrondis 8">
            <a:extLst>
              <a:ext uri="{FF2B5EF4-FFF2-40B4-BE49-F238E27FC236}">
                <a16:creationId xmlns:a16="http://schemas.microsoft.com/office/drawing/2014/main" id="{0BDEFE1B-C422-9186-4C14-D72A821BD59C}"/>
              </a:ext>
            </a:extLst>
          </p:cNvPr>
          <p:cNvSpPr/>
          <p:nvPr/>
        </p:nvSpPr>
        <p:spPr>
          <a:xfrm>
            <a:off x="10440463" y="3028075"/>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21" name="Rectangle à coins arrondis 10">
            <a:extLst>
              <a:ext uri="{FF2B5EF4-FFF2-40B4-BE49-F238E27FC236}">
                <a16:creationId xmlns:a16="http://schemas.microsoft.com/office/drawing/2014/main" id="{9B3F22DD-9757-8904-0061-44FBF1044F1C}"/>
              </a:ext>
            </a:extLst>
          </p:cNvPr>
          <p:cNvSpPr/>
          <p:nvPr/>
        </p:nvSpPr>
        <p:spPr>
          <a:xfrm>
            <a:off x="10448080" y="3792095"/>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22" name="Rectangle à coins arrondis 19">
            <a:extLst>
              <a:ext uri="{FF2B5EF4-FFF2-40B4-BE49-F238E27FC236}">
                <a16:creationId xmlns:a16="http://schemas.microsoft.com/office/drawing/2014/main" id="{669F700C-44A7-C5C9-154E-2AFEB463644A}"/>
              </a:ext>
            </a:extLst>
          </p:cNvPr>
          <p:cNvSpPr/>
          <p:nvPr/>
        </p:nvSpPr>
        <p:spPr>
          <a:xfrm>
            <a:off x="10447815" y="4521787"/>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23" name="Flèche vers le bas 29">
            <a:extLst>
              <a:ext uri="{FF2B5EF4-FFF2-40B4-BE49-F238E27FC236}">
                <a16:creationId xmlns:a16="http://schemas.microsoft.com/office/drawing/2014/main" id="{9397C0C6-3EB4-A52E-A6BE-DE1B8B96D5DA}"/>
              </a:ext>
            </a:extLst>
          </p:cNvPr>
          <p:cNvSpPr/>
          <p:nvPr/>
        </p:nvSpPr>
        <p:spPr>
          <a:xfrm>
            <a:off x="11159499" y="216136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vers le bas 30">
            <a:extLst>
              <a:ext uri="{FF2B5EF4-FFF2-40B4-BE49-F238E27FC236}">
                <a16:creationId xmlns:a16="http://schemas.microsoft.com/office/drawing/2014/main" id="{086E1188-2AB1-25A7-D965-2DCF5281AEE7}"/>
              </a:ext>
            </a:extLst>
          </p:cNvPr>
          <p:cNvSpPr/>
          <p:nvPr/>
        </p:nvSpPr>
        <p:spPr>
          <a:xfrm>
            <a:off x="11151879" y="4387393"/>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e bas 31">
            <a:extLst>
              <a:ext uri="{FF2B5EF4-FFF2-40B4-BE49-F238E27FC236}">
                <a16:creationId xmlns:a16="http://schemas.microsoft.com/office/drawing/2014/main" id="{B243BEA5-8D94-64F6-3D77-CBFBAFC870E8}"/>
              </a:ext>
            </a:extLst>
          </p:cNvPr>
          <p:cNvSpPr/>
          <p:nvPr/>
        </p:nvSpPr>
        <p:spPr>
          <a:xfrm>
            <a:off x="11151879" y="290050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vers le bas 33">
            <a:extLst>
              <a:ext uri="{FF2B5EF4-FFF2-40B4-BE49-F238E27FC236}">
                <a16:creationId xmlns:a16="http://schemas.microsoft.com/office/drawing/2014/main" id="{B3D53C54-3936-446D-B366-A623B75F9FDA}"/>
              </a:ext>
            </a:extLst>
          </p:cNvPr>
          <p:cNvSpPr/>
          <p:nvPr/>
        </p:nvSpPr>
        <p:spPr>
          <a:xfrm>
            <a:off x="11159499" y="366580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95792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 coins arrondis 24">
            <a:extLst>
              <a:ext uri="{FF2B5EF4-FFF2-40B4-BE49-F238E27FC236}">
                <a16:creationId xmlns:a16="http://schemas.microsoft.com/office/drawing/2014/main" id="{2AA0891E-FA25-F77F-2E01-16EC853510C2}"/>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METHODOLOGIE : CLASSIFICATION ASCENDANTE HIERARCHIQUE</a:t>
            </a:r>
          </a:p>
        </p:txBody>
      </p:sp>
      <p:sp>
        <p:nvSpPr>
          <p:cNvPr id="27" name="Espace réservé du texte 2">
            <a:extLst>
              <a:ext uri="{FF2B5EF4-FFF2-40B4-BE49-F238E27FC236}">
                <a16:creationId xmlns:a16="http://schemas.microsoft.com/office/drawing/2014/main" id="{5A76C792-C0F2-7A65-1E4D-F4E4502DDFE6}"/>
              </a:ext>
            </a:extLst>
          </p:cNvPr>
          <p:cNvSpPr txBox="1">
            <a:spLocks/>
          </p:cNvSpPr>
          <p:nvPr/>
        </p:nvSpPr>
        <p:spPr bwMode="auto">
          <a:xfrm>
            <a:off x="579758" y="995688"/>
            <a:ext cx="9304132" cy="637169"/>
          </a:xfrm>
          <a:prstGeom prst="rect">
            <a:avLst/>
          </a:prstGeom>
          <a:noFill/>
          <a:ln w="9525">
            <a:noFill/>
            <a:miter lim="800000"/>
            <a:headEnd/>
            <a:tailEnd/>
          </a:ln>
        </p:spPr>
        <p:txBody>
          <a:bodyPr vert="horz" wrap="square" lIns="91440" tIns="180000" rIns="91440" bIns="45720" numCol="1" anchor="t" anchorCtr="0" compatLnSpc="1">
            <a:prstTxWarp prst="textNoShape">
              <a:avLst/>
            </a:prstTxWarp>
          </a:bodyPr>
          <a:lstStyle>
            <a:lvl1pPr marL="0" indent="0" algn="l" defTabSz="555498" rtl="0" eaLnBrk="0" fontAlgn="base" hangingPunct="0">
              <a:lnSpc>
                <a:spcPct val="90000"/>
              </a:lnSpc>
              <a:spcBef>
                <a:spcPts val="608"/>
              </a:spcBef>
              <a:spcAft>
                <a:spcPct val="0"/>
              </a:spcAft>
              <a:buFont typeface="Arial" charset="0"/>
              <a:buNone/>
              <a:defRPr sz="1620" b="1" i="0" kern="1200" baseline="0">
                <a:solidFill>
                  <a:srgbClr val="575757"/>
                </a:solidFill>
                <a:latin typeface="+mj-lt"/>
                <a:ea typeface="+mn-ea"/>
                <a:cs typeface="+mn-cs"/>
              </a:defRPr>
            </a:lvl1pPr>
            <a:lvl2pPr marL="29160" indent="0" algn="l" defTabSz="555498" rtl="0" eaLnBrk="0" fontAlgn="base" hangingPunct="0">
              <a:lnSpc>
                <a:spcPct val="90000"/>
              </a:lnSpc>
              <a:spcBef>
                <a:spcPts val="304"/>
              </a:spcBef>
              <a:spcAft>
                <a:spcPct val="0"/>
              </a:spcAft>
              <a:buFontTx/>
              <a:buNone/>
              <a:defRPr sz="1296" b="1" kern="1200" cap="none" baseline="0">
                <a:solidFill>
                  <a:srgbClr val="A2CA39"/>
                </a:solidFill>
                <a:latin typeface="+mj-lt"/>
                <a:ea typeface="+mn-ea"/>
                <a:cs typeface="+mn-cs"/>
              </a:defRPr>
            </a:lvl2pPr>
            <a:lvl3pPr marL="29160" indent="-138876" algn="l" defTabSz="555498" rtl="0" eaLnBrk="0" fontAlgn="base" hangingPunct="0">
              <a:lnSpc>
                <a:spcPct val="90000"/>
              </a:lnSpc>
              <a:spcBef>
                <a:spcPts val="304"/>
              </a:spcBef>
              <a:spcAft>
                <a:spcPct val="0"/>
              </a:spcAft>
              <a:buClr>
                <a:srgbClr val="A2CA39"/>
              </a:buClr>
              <a:buFont typeface="Arial" charset="0"/>
              <a:buChar char="•"/>
              <a:defRPr sz="1296" kern="1200" baseline="0">
                <a:solidFill>
                  <a:schemeClr val="tx1">
                    <a:lumMod val="95000"/>
                    <a:lumOff val="5000"/>
                  </a:schemeClr>
                </a:solidFill>
                <a:latin typeface="+mj-lt"/>
                <a:ea typeface="+mn-ea"/>
                <a:cs typeface="+mn-cs"/>
              </a:defRPr>
            </a:lvl3pPr>
            <a:lvl4pPr marL="408240" indent="-138876" algn="l" defTabSz="555498" rtl="0" eaLnBrk="0" fontAlgn="base" hangingPunct="0">
              <a:lnSpc>
                <a:spcPct val="90000"/>
              </a:lnSpc>
              <a:spcBef>
                <a:spcPts val="304"/>
              </a:spcBef>
              <a:spcAft>
                <a:spcPct val="0"/>
              </a:spcAft>
              <a:buClr>
                <a:srgbClr val="575757"/>
              </a:buClr>
              <a:buFont typeface="Arial" charset="0"/>
              <a:buChar char="•"/>
              <a:defRPr sz="1296" kern="1200" baseline="0">
                <a:solidFill>
                  <a:schemeClr val="accent2"/>
                </a:solidFill>
                <a:latin typeface="+mj-lt"/>
                <a:ea typeface="+mn-ea"/>
                <a:cs typeface="+mn-cs"/>
              </a:defRPr>
            </a:lvl4pPr>
            <a:lvl5pPr marL="583200" indent="-138876" algn="l" defTabSz="555498" rtl="0" eaLnBrk="0" fontAlgn="base" hangingPunct="0">
              <a:lnSpc>
                <a:spcPct val="90000"/>
              </a:lnSpc>
              <a:spcBef>
                <a:spcPts val="304"/>
              </a:spcBef>
              <a:spcAft>
                <a:spcPct val="0"/>
              </a:spcAft>
              <a:buClr>
                <a:srgbClr val="A2CA39"/>
              </a:buClr>
              <a:buFont typeface="Arial" charset="0"/>
              <a:buChar char="•"/>
              <a:defRPr sz="1134" kern="1200" baseline="0">
                <a:solidFill>
                  <a:srgbClr val="878787"/>
                </a:solidFill>
                <a:latin typeface="+mj-lt"/>
                <a:ea typeface="+mn-ea"/>
                <a:cs typeface="+mn-cs"/>
              </a:defRPr>
            </a:lvl5pPr>
            <a:lvl6pPr marL="874800" indent="-87480" algn="l" defTabSz="555498" rtl="0" eaLnBrk="1" latinLnBrk="0" hangingPunct="1">
              <a:lnSpc>
                <a:spcPct val="90000"/>
              </a:lnSpc>
              <a:spcBef>
                <a:spcPts val="304"/>
              </a:spcBef>
              <a:buFont typeface="Arial" panose="020B0604020202020204" pitchFamily="34" charset="0"/>
              <a:buChar char="•"/>
              <a:defRPr sz="1094" kern="1200">
                <a:solidFill>
                  <a:schemeClr val="tx1"/>
                </a:solidFill>
                <a:latin typeface="+mj-lt"/>
                <a:ea typeface="+mn-ea"/>
                <a:cs typeface="+mn-cs"/>
              </a:defRPr>
            </a:lvl6pPr>
            <a:lvl7pPr marL="1805370" indent="-138876" algn="l" defTabSz="555498" rtl="0" eaLnBrk="1" latinLnBrk="0" hangingPunct="1">
              <a:lnSpc>
                <a:spcPct val="90000"/>
              </a:lnSpc>
              <a:spcBef>
                <a:spcPts val="304"/>
              </a:spcBef>
              <a:buFont typeface="Arial" panose="020B0604020202020204" pitchFamily="34" charset="0"/>
              <a:buChar char="•"/>
              <a:defRPr sz="1094" kern="1200">
                <a:solidFill>
                  <a:schemeClr val="tx1"/>
                </a:solidFill>
                <a:latin typeface="+mn-lt"/>
                <a:ea typeface="+mn-ea"/>
                <a:cs typeface="+mn-cs"/>
              </a:defRPr>
            </a:lvl7pPr>
            <a:lvl8pPr marL="2083118" indent="-138876" algn="l" defTabSz="555498" rtl="0" eaLnBrk="1" latinLnBrk="0" hangingPunct="1">
              <a:lnSpc>
                <a:spcPct val="90000"/>
              </a:lnSpc>
              <a:spcBef>
                <a:spcPts val="304"/>
              </a:spcBef>
              <a:buFont typeface="Arial" panose="020B0604020202020204" pitchFamily="34" charset="0"/>
              <a:buChar char="•"/>
              <a:defRPr sz="1094" kern="1200">
                <a:solidFill>
                  <a:schemeClr val="tx1"/>
                </a:solidFill>
                <a:latin typeface="+mn-lt"/>
                <a:ea typeface="+mn-ea"/>
                <a:cs typeface="+mn-cs"/>
              </a:defRPr>
            </a:lvl8pPr>
            <a:lvl9pPr marL="2360868" indent="-138876" algn="l" defTabSz="555498" rtl="0" eaLnBrk="1" latinLnBrk="0" hangingPunct="1">
              <a:lnSpc>
                <a:spcPct val="90000"/>
              </a:lnSpc>
              <a:spcBef>
                <a:spcPts val="304"/>
              </a:spcBef>
              <a:buFont typeface="Arial" panose="020B0604020202020204" pitchFamily="34" charset="0"/>
              <a:buChar char="•"/>
              <a:defRPr sz="1094" kern="1200">
                <a:solidFill>
                  <a:schemeClr val="tx1"/>
                </a:solidFill>
                <a:latin typeface="+mn-lt"/>
                <a:ea typeface="+mn-ea"/>
                <a:cs typeface="+mn-cs"/>
              </a:defRPr>
            </a:lvl9pPr>
          </a:lstStyle>
          <a:p>
            <a:pPr marL="285750" marR="0" lvl="0" indent="-285750" algn="just" defTabSz="555498" rtl="0" eaLnBrk="0" fontAlgn="base" latinLnBrk="0" hangingPunct="0">
              <a:lnSpc>
                <a:spcPct val="90000"/>
              </a:lnSpc>
              <a:spcBef>
                <a:spcPts val="608"/>
              </a:spcBef>
              <a:spcAft>
                <a:spcPct val="0"/>
              </a:spcAft>
              <a:buClrTx/>
              <a:buSzTx/>
              <a:buFont typeface="Wingdings" panose="05000000000000000000" pitchFamily="2" charset="2"/>
              <a:buChar char="Ø"/>
              <a:tabLst/>
              <a:defRPr/>
            </a:pPr>
            <a:r>
              <a:rPr kumimoji="0" lang="fr-FR" sz="1600" b="0" i="0" u="none" strike="noStrike" kern="1200" cap="none" spc="0" normalizeH="0" baseline="0" noProof="0">
                <a:ln>
                  <a:noFill/>
                </a:ln>
                <a:solidFill>
                  <a:sysClr val="windowText" lastClr="000000"/>
                </a:solidFill>
                <a:effectLst/>
                <a:uLnTx/>
                <a:uFillTx/>
                <a:latin typeface="Verdana"/>
                <a:ea typeface="+mn-ea"/>
                <a:cs typeface="+mn-cs"/>
              </a:rPr>
              <a:t>La </a:t>
            </a:r>
            <a:r>
              <a:rPr kumimoji="0" lang="fr-FR" sz="1600" b="1" i="0" u="none" strike="noStrike" kern="1200" cap="none" spc="0" normalizeH="0" baseline="0" noProof="0">
                <a:ln>
                  <a:noFill/>
                </a:ln>
                <a:solidFill>
                  <a:sysClr val="windowText" lastClr="000000"/>
                </a:solidFill>
                <a:effectLst/>
                <a:uLnTx/>
                <a:uFillTx/>
                <a:latin typeface="Verdana"/>
                <a:ea typeface="+mn-ea"/>
                <a:cs typeface="+mn-cs"/>
              </a:rPr>
              <a:t>C</a:t>
            </a:r>
            <a:r>
              <a:rPr kumimoji="0" lang="fr-FR" sz="1600" b="0" i="0" u="none" strike="noStrike" kern="1200" cap="none" spc="0" normalizeH="0" baseline="0" noProof="0">
                <a:ln>
                  <a:noFill/>
                </a:ln>
                <a:solidFill>
                  <a:sysClr val="windowText" lastClr="000000"/>
                </a:solidFill>
                <a:effectLst/>
                <a:uLnTx/>
                <a:uFillTx/>
                <a:latin typeface="Verdana"/>
                <a:ea typeface="+mn-ea"/>
                <a:cs typeface="+mn-cs"/>
              </a:rPr>
              <a:t>lassification </a:t>
            </a:r>
            <a:r>
              <a:rPr kumimoji="0" lang="fr-FR" sz="1600" b="1" i="0" u="none" strike="noStrike" kern="1200" cap="none" spc="0" normalizeH="0" baseline="0" noProof="0">
                <a:ln>
                  <a:noFill/>
                </a:ln>
                <a:solidFill>
                  <a:sysClr val="windowText" lastClr="000000"/>
                </a:solidFill>
                <a:effectLst/>
                <a:uLnTx/>
                <a:uFillTx/>
                <a:latin typeface="Verdana"/>
                <a:ea typeface="+mn-ea"/>
                <a:cs typeface="+mn-cs"/>
              </a:rPr>
              <a:t>A</a:t>
            </a:r>
            <a:r>
              <a:rPr kumimoji="0" lang="fr-FR" sz="1600" b="0" i="0" u="none" strike="noStrike" kern="1200" cap="none" spc="0" normalizeH="0" baseline="0" noProof="0">
                <a:ln>
                  <a:noFill/>
                </a:ln>
                <a:solidFill>
                  <a:sysClr val="windowText" lastClr="000000"/>
                </a:solidFill>
                <a:effectLst/>
                <a:uLnTx/>
                <a:uFillTx/>
                <a:latin typeface="Verdana"/>
                <a:ea typeface="+mn-ea"/>
                <a:cs typeface="+mn-cs"/>
              </a:rPr>
              <a:t>scendante </a:t>
            </a:r>
            <a:r>
              <a:rPr kumimoji="0" lang="fr-FR" sz="1600" b="1" i="0" u="none" strike="noStrike" kern="1200" cap="none" spc="0" normalizeH="0" baseline="0" noProof="0">
                <a:ln>
                  <a:noFill/>
                </a:ln>
                <a:solidFill>
                  <a:sysClr val="windowText" lastClr="000000"/>
                </a:solidFill>
                <a:effectLst/>
                <a:uLnTx/>
                <a:uFillTx/>
                <a:latin typeface="Verdana"/>
                <a:ea typeface="+mn-ea"/>
                <a:cs typeface="+mn-cs"/>
              </a:rPr>
              <a:t>H</a:t>
            </a:r>
            <a:r>
              <a:rPr kumimoji="0" lang="fr-FR" sz="1600" b="0" i="0" u="none" strike="noStrike" kern="1200" cap="none" spc="0" normalizeH="0" baseline="0" noProof="0">
                <a:ln>
                  <a:noFill/>
                </a:ln>
                <a:solidFill>
                  <a:sysClr val="windowText" lastClr="000000"/>
                </a:solidFill>
                <a:effectLst/>
                <a:uLnTx/>
                <a:uFillTx/>
                <a:latin typeface="Verdana"/>
                <a:ea typeface="+mn-ea"/>
                <a:cs typeface="+mn-cs"/>
              </a:rPr>
              <a:t>iérarchique </a:t>
            </a:r>
            <a:r>
              <a:rPr kumimoji="0" lang="fr-FR" sz="1600" b="1" i="0" u="none" strike="noStrike" kern="1200" cap="none" spc="0" normalizeH="0" baseline="0" noProof="0">
                <a:ln>
                  <a:noFill/>
                </a:ln>
                <a:solidFill>
                  <a:sysClr val="windowText" lastClr="000000"/>
                </a:solidFill>
                <a:effectLst/>
                <a:uLnTx/>
                <a:uFillTx/>
                <a:latin typeface="Verdana"/>
                <a:ea typeface="+mn-ea"/>
                <a:cs typeface="+mn-cs"/>
              </a:rPr>
              <a:t>(CAH)</a:t>
            </a:r>
          </a:p>
          <a:p>
            <a:pPr marL="0" marR="0" lvl="0" indent="0" algn="just" defTabSz="555498" rtl="0" eaLnBrk="0" fontAlgn="base" latinLnBrk="0" hangingPunct="0">
              <a:lnSpc>
                <a:spcPct val="90000"/>
              </a:lnSpc>
              <a:spcBef>
                <a:spcPts val="608"/>
              </a:spcBef>
              <a:spcAft>
                <a:spcPct val="0"/>
              </a:spcAft>
              <a:buClrTx/>
              <a:buSzTx/>
              <a:buFont typeface="Arial" charset="0"/>
              <a:buNone/>
              <a:tabLst/>
              <a:defRPr/>
            </a:pPr>
            <a:endParaRPr kumimoji="0" lang="fr-FR" sz="1296" b="0" i="0" u="none" strike="noStrike" kern="1200" cap="none" spc="0" normalizeH="0" baseline="0" noProof="0">
              <a:ln>
                <a:noFill/>
              </a:ln>
              <a:solidFill>
                <a:sysClr val="windowText" lastClr="000000"/>
              </a:solidFill>
              <a:effectLst/>
              <a:uLnTx/>
              <a:uFillTx/>
              <a:latin typeface="Verdana"/>
              <a:ea typeface="+mn-ea"/>
              <a:cs typeface="+mn-cs"/>
            </a:endParaRPr>
          </a:p>
          <a:p>
            <a:pPr marL="0" marR="0" lvl="0" indent="0" algn="just" defTabSz="555498" rtl="0" eaLnBrk="0" fontAlgn="base" latinLnBrk="0" hangingPunct="0">
              <a:lnSpc>
                <a:spcPct val="90000"/>
              </a:lnSpc>
              <a:spcBef>
                <a:spcPts val="608"/>
              </a:spcBef>
              <a:spcAft>
                <a:spcPct val="0"/>
              </a:spcAft>
              <a:buClrTx/>
              <a:buSzTx/>
              <a:buFont typeface="Arial" charset="0"/>
              <a:buNone/>
              <a:tabLst/>
              <a:defRPr/>
            </a:pPr>
            <a:endParaRPr kumimoji="0" lang="fr-FR" sz="1296" b="0" i="0" u="none" strike="noStrike" kern="1200" cap="none" spc="0" normalizeH="0" baseline="0" noProof="0" dirty="0">
              <a:ln>
                <a:noFill/>
              </a:ln>
              <a:solidFill>
                <a:sysClr val="windowText" lastClr="000000"/>
              </a:solidFill>
              <a:effectLst/>
              <a:uLnTx/>
              <a:uFillTx/>
              <a:latin typeface="Verdana"/>
              <a:ea typeface="+mn-ea"/>
              <a:cs typeface="+mn-cs"/>
            </a:endParaRPr>
          </a:p>
        </p:txBody>
      </p:sp>
      <p:sp>
        <p:nvSpPr>
          <p:cNvPr id="28" name="Ellipse 27">
            <a:extLst>
              <a:ext uri="{FF2B5EF4-FFF2-40B4-BE49-F238E27FC236}">
                <a16:creationId xmlns:a16="http://schemas.microsoft.com/office/drawing/2014/main" id="{32628F80-BE8A-40B4-3366-29AB1DFBFA6D}"/>
              </a:ext>
            </a:extLst>
          </p:cNvPr>
          <p:cNvSpPr/>
          <p:nvPr/>
        </p:nvSpPr>
        <p:spPr>
          <a:xfrm>
            <a:off x="1270048" y="2442296"/>
            <a:ext cx="2431615" cy="973094"/>
          </a:xfrm>
          <a:prstGeom prst="ellipse">
            <a:avLst/>
          </a:prstGeom>
          <a:solidFill>
            <a:srgbClr val="FFC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fr-FR" b="1" dirty="0">
                <a:solidFill>
                  <a:schemeClr val="tx1"/>
                </a:solidFill>
              </a:rPr>
              <a:t>CAH</a:t>
            </a:r>
          </a:p>
        </p:txBody>
      </p:sp>
      <p:sp>
        <p:nvSpPr>
          <p:cNvPr id="29" name="Rectangle à coins arrondis 13">
            <a:extLst>
              <a:ext uri="{FF2B5EF4-FFF2-40B4-BE49-F238E27FC236}">
                <a16:creationId xmlns:a16="http://schemas.microsoft.com/office/drawing/2014/main" id="{9D1C42AA-F1A8-4B29-8272-4048C4295D61}"/>
              </a:ext>
            </a:extLst>
          </p:cNvPr>
          <p:cNvSpPr/>
          <p:nvPr/>
        </p:nvSpPr>
        <p:spPr>
          <a:xfrm>
            <a:off x="4633119" y="2349693"/>
            <a:ext cx="4480400" cy="44439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b="1" dirty="0">
                <a:solidFill>
                  <a:schemeClr val="bg1"/>
                </a:solidFill>
                <a:latin typeface="Times New Roman" pitchFamily="18" charset="0"/>
                <a:cs typeface="Times New Roman" pitchFamily="18" charset="0"/>
              </a:rPr>
              <a:t>2) Les distances entre classes sont calculées </a:t>
            </a:r>
            <a:endParaRPr lang="ar-MA" b="1" dirty="0">
              <a:solidFill>
                <a:schemeClr val="bg1"/>
              </a:solidFill>
              <a:latin typeface="Times New Roman" pitchFamily="18" charset="0"/>
              <a:cs typeface="Times New Roman" pitchFamily="18" charset="0"/>
            </a:endParaRPr>
          </a:p>
        </p:txBody>
      </p:sp>
      <p:sp>
        <p:nvSpPr>
          <p:cNvPr id="30" name="Rectangle à coins arrondis 14">
            <a:extLst>
              <a:ext uri="{FF2B5EF4-FFF2-40B4-BE49-F238E27FC236}">
                <a16:creationId xmlns:a16="http://schemas.microsoft.com/office/drawing/2014/main" id="{F5ADEF52-B7B7-DE7B-DB32-D4E18449EE1A}"/>
              </a:ext>
            </a:extLst>
          </p:cNvPr>
          <p:cNvSpPr/>
          <p:nvPr/>
        </p:nvSpPr>
        <p:spPr>
          <a:xfrm>
            <a:off x="4633119" y="3056626"/>
            <a:ext cx="4480400" cy="62218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fr-FR" b="1" dirty="0">
                <a:solidFill>
                  <a:schemeClr val="bg1"/>
                </a:solidFill>
                <a:latin typeface="Times New Roman" pitchFamily="18" charset="0"/>
                <a:cs typeface="Times New Roman" pitchFamily="18" charset="0"/>
              </a:rPr>
              <a:t>3) Les deux classes les plus proches sont fusionnées et remplacées par une seule</a:t>
            </a:r>
            <a:endParaRPr lang="ar-MA" b="1" dirty="0">
              <a:solidFill>
                <a:schemeClr val="bg1"/>
              </a:solidFill>
              <a:latin typeface="Times New Roman" pitchFamily="18" charset="0"/>
              <a:cs typeface="Times New Roman" pitchFamily="18" charset="0"/>
            </a:endParaRPr>
          </a:p>
        </p:txBody>
      </p:sp>
      <p:sp>
        <p:nvSpPr>
          <p:cNvPr id="31" name="Rectangle à coins arrondis 15">
            <a:extLst>
              <a:ext uri="{FF2B5EF4-FFF2-40B4-BE49-F238E27FC236}">
                <a16:creationId xmlns:a16="http://schemas.microsoft.com/office/drawing/2014/main" id="{1BED2A18-2A6A-3B94-37DB-C527AD412437}"/>
              </a:ext>
            </a:extLst>
          </p:cNvPr>
          <p:cNvSpPr/>
          <p:nvPr/>
        </p:nvSpPr>
        <p:spPr>
          <a:xfrm>
            <a:off x="4605866" y="3856247"/>
            <a:ext cx="4544978" cy="6326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fr-FR" b="1" dirty="0">
                <a:solidFill>
                  <a:schemeClr val="bg1"/>
                </a:solidFill>
                <a:latin typeface="Times New Roman" pitchFamily="18" charset="0"/>
                <a:cs typeface="Times New Roman" pitchFamily="18" charset="0"/>
              </a:rPr>
              <a:t>4) Reprise de 2) jusqu’à n’avoir plus qu’une seule classe, qui contient tous les objets</a:t>
            </a:r>
            <a:endParaRPr lang="ar-MA" b="1" dirty="0">
              <a:solidFill>
                <a:schemeClr val="bg1"/>
              </a:solidFill>
              <a:latin typeface="Times New Roman" pitchFamily="18" charset="0"/>
              <a:cs typeface="Times New Roman" pitchFamily="18" charset="0"/>
            </a:endParaRPr>
          </a:p>
        </p:txBody>
      </p:sp>
      <p:cxnSp>
        <p:nvCxnSpPr>
          <p:cNvPr id="32" name="Connecteur droit avec flèche 31">
            <a:extLst>
              <a:ext uri="{FF2B5EF4-FFF2-40B4-BE49-F238E27FC236}">
                <a16:creationId xmlns:a16="http://schemas.microsoft.com/office/drawing/2014/main" id="{E3362E58-0853-2E20-55AE-C6DE3A51F096}"/>
              </a:ext>
            </a:extLst>
          </p:cNvPr>
          <p:cNvCxnSpPr/>
          <p:nvPr/>
        </p:nvCxnSpPr>
        <p:spPr>
          <a:xfrm flipV="1">
            <a:off x="3450812" y="2026235"/>
            <a:ext cx="1117728" cy="585160"/>
          </a:xfrm>
          <a:prstGeom prst="straightConnector1">
            <a:avLst/>
          </a:prstGeom>
          <a:ln w="107950">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C6629C73-F145-2991-0E73-2D3A6DA6D4FE}"/>
              </a:ext>
            </a:extLst>
          </p:cNvPr>
          <p:cNvCxnSpPr/>
          <p:nvPr/>
        </p:nvCxnSpPr>
        <p:spPr>
          <a:xfrm>
            <a:off x="3450817" y="3274903"/>
            <a:ext cx="1047404" cy="826469"/>
          </a:xfrm>
          <a:prstGeom prst="straightConnector1">
            <a:avLst/>
          </a:prstGeom>
          <a:ln w="107950">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3CFEDED8-D99B-EDED-C228-B07BC244EE0B}"/>
              </a:ext>
            </a:extLst>
          </p:cNvPr>
          <p:cNvCxnSpPr/>
          <p:nvPr/>
        </p:nvCxnSpPr>
        <p:spPr>
          <a:xfrm>
            <a:off x="3686528" y="3028855"/>
            <a:ext cx="882016" cy="409297"/>
          </a:xfrm>
          <a:prstGeom prst="straightConnector1">
            <a:avLst/>
          </a:prstGeom>
          <a:ln w="107950">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A99C4D55-89A7-7678-84BB-747C0A3D781C}"/>
              </a:ext>
            </a:extLst>
          </p:cNvPr>
          <p:cNvCxnSpPr/>
          <p:nvPr/>
        </p:nvCxnSpPr>
        <p:spPr>
          <a:xfrm flipV="1">
            <a:off x="3694319" y="2545958"/>
            <a:ext cx="803898" cy="307028"/>
          </a:xfrm>
          <a:prstGeom prst="straightConnector1">
            <a:avLst/>
          </a:prstGeom>
          <a:ln w="107950">
            <a:tailEnd type="triangle"/>
          </a:ln>
        </p:spPr>
        <p:style>
          <a:lnRef idx="1">
            <a:schemeClr val="accent1"/>
          </a:lnRef>
          <a:fillRef idx="0">
            <a:schemeClr val="accent1"/>
          </a:fillRef>
          <a:effectRef idx="0">
            <a:schemeClr val="accent1"/>
          </a:effectRef>
          <a:fontRef idx="minor">
            <a:schemeClr val="tx1"/>
          </a:fontRef>
        </p:style>
      </p:cxnSp>
      <p:sp>
        <p:nvSpPr>
          <p:cNvPr id="36" name="Rectangle à coins arrondis 24">
            <a:extLst>
              <a:ext uri="{FF2B5EF4-FFF2-40B4-BE49-F238E27FC236}">
                <a16:creationId xmlns:a16="http://schemas.microsoft.com/office/drawing/2014/main" id="{7ACFCF3B-7F44-C3BE-4F6A-FD18E8657F0A}"/>
              </a:ext>
            </a:extLst>
          </p:cNvPr>
          <p:cNvSpPr/>
          <p:nvPr/>
        </p:nvSpPr>
        <p:spPr>
          <a:xfrm>
            <a:off x="4633119" y="1582363"/>
            <a:ext cx="4480400" cy="55122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fr-FR" b="1" dirty="0">
                <a:solidFill>
                  <a:schemeClr val="bg1"/>
                </a:solidFill>
                <a:latin typeface="Times New Roman" pitchFamily="18" charset="0"/>
                <a:cs typeface="Times New Roman" pitchFamily="18" charset="0"/>
              </a:rPr>
              <a:t>1) Les classes initiales sont les objets </a:t>
            </a:r>
            <a:endParaRPr lang="ar-MA" b="1" dirty="0">
              <a:solidFill>
                <a:schemeClr val="bg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8" name="Espace réservé du texte 2">
                <a:extLst>
                  <a:ext uri="{FF2B5EF4-FFF2-40B4-BE49-F238E27FC236}">
                    <a16:creationId xmlns:a16="http://schemas.microsoft.com/office/drawing/2014/main" id="{43240A95-62B0-9827-6BAD-06EDB17A412B}"/>
                  </a:ext>
                </a:extLst>
              </p:cNvPr>
              <p:cNvSpPr txBox="1">
                <a:spLocks/>
              </p:cNvSpPr>
              <p:nvPr/>
            </p:nvSpPr>
            <p:spPr bwMode="auto">
              <a:xfrm>
                <a:off x="624856" y="4764880"/>
                <a:ext cx="9304132" cy="1295852"/>
              </a:xfrm>
              <a:prstGeom prst="rect">
                <a:avLst/>
              </a:prstGeom>
              <a:noFill/>
              <a:ln w="9525">
                <a:noFill/>
                <a:miter lim="800000"/>
                <a:headEnd/>
                <a:tailEnd/>
              </a:ln>
            </p:spPr>
            <p:txBody>
              <a:bodyPr vert="horz" wrap="square" lIns="91440" tIns="180000" rIns="91440" bIns="45720" numCol="1" anchor="t" anchorCtr="0" compatLnSpc="1">
                <a:prstTxWarp prst="textNoShape">
                  <a:avLst/>
                </a:prstTxWarp>
              </a:bodyPr>
              <a:lstStyle>
                <a:lvl1pPr marL="0" indent="0" algn="l" defTabSz="555498" rtl="0" eaLnBrk="0" fontAlgn="base" hangingPunct="0">
                  <a:lnSpc>
                    <a:spcPct val="90000"/>
                  </a:lnSpc>
                  <a:spcBef>
                    <a:spcPts val="608"/>
                  </a:spcBef>
                  <a:spcAft>
                    <a:spcPct val="0"/>
                  </a:spcAft>
                  <a:buFont typeface="Arial" charset="0"/>
                  <a:buNone/>
                  <a:defRPr sz="1620" b="1" i="0" kern="1200" baseline="0">
                    <a:solidFill>
                      <a:srgbClr val="575757"/>
                    </a:solidFill>
                    <a:latin typeface="+mj-lt"/>
                    <a:ea typeface="+mn-ea"/>
                    <a:cs typeface="+mn-cs"/>
                  </a:defRPr>
                </a:lvl1pPr>
                <a:lvl2pPr marL="29160" indent="0" algn="l" defTabSz="555498" rtl="0" eaLnBrk="0" fontAlgn="base" hangingPunct="0">
                  <a:lnSpc>
                    <a:spcPct val="90000"/>
                  </a:lnSpc>
                  <a:spcBef>
                    <a:spcPts val="304"/>
                  </a:spcBef>
                  <a:spcAft>
                    <a:spcPct val="0"/>
                  </a:spcAft>
                  <a:buFontTx/>
                  <a:buNone/>
                  <a:defRPr sz="1296" b="1" kern="1200" cap="none" baseline="0">
                    <a:solidFill>
                      <a:srgbClr val="A2CA39"/>
                    </a:solidFill>
                    <a:latin typeface="+mj-lt"/>
                    <a:ea typeface="+mn-ea"/>
                    <a:cs typeface="+mn-cs"/>
                  </a:defRPr>
                </a:lvl2pPr>
                <a:lvl3pPr marL="29160" indent="-138876" algn="l" defTabSz="555498" rtl="0" eaLnBrk="0" fontAlgn="base" hangingPunct="0">
                  <a:lnSpc>
                    <a:spcPct val="90000"/>
                  </a:lnSpc>
                  <a:spcBef>
                    <a:spcPts val="304"/>
                  </a:spcBef>
                  <a:spcAft>
                    <a:spcPct val="0"/>
                  </a:spcAft>
                  <a:buClr>
                    <a:srgbClr val="A2CA39"/>
                  </a:buClr>
                  <a:buFont typeface="Arial" charset="0"/>
                  <a:buChar char="•"/>
                  <a:defRPr sz="1296" kern="1200" baseline="0">
                    <a:solidFill>
                      <a:schemeClr val="tx1">
                        <a:lumMod val="95000"/>
                        <a:lumOff val="5000"/>
                      </a:schemeClr>
                    </a:solidFill>
                    <a:latin typeface="+mj-lt"/>
                    <a:ea typeface="+mn-ea"/>
                    <a:cs typeface="+mn-cs"/>
                  </a:defRPr>
                </a:lvl3pPr>
                <a:lvl4pPr marL="408240" indent="-138876" algn="l" defTabSz="555498" rtl="0" eaLnBrk="0" fontAlgn="base" hangingPunct="0">
                  <a:lnSpc>
                    <a:spcPct val="90000"/>
                  </a:lnSpc>
                  <a:spcBef>
                    <a:spcPts val="304"/>
                  </a:spcBef>
                  <a:spcAft>
                    <a:spcPct val="0"/>
                  </a:spcAft>
                  <a:buClr>
                    <a:srgbClr val="575757"/>
                  </a:buClr>
                  <a:buFont typeface="Arial" charset="0"/>
                  <a:buChar char="•"/>
                  <a:defRPr sz="1296" kern="1200" baseline="0">
                    <a:solidFill>
                      <a:schemeClr val="accent2"/>
                    </a:solidFill>
                    <a:latin typeface="+mj-lt"/>
                    <a:ea typeface="+mn-ea"/>
                    <a:cs typeface="+mn-cs"/>
                  </a:defRPr>
                </a:lvl4pPr>
                <a:lvl5pPr marL="583200" indent="-138876" algn="l" defTabSz="555498" rtl="0" eaLnBrk="0" fontAlgn="base" hangingPunct="0">
                  <a:lnSpc>
                    <a:spcPct val="90000"/>
                  </a:lnSpc>
                  <a:spcBef>
                    <a:spcPts val="304"/>
                  </a:spcBef>
                  <a:spcAft>
                    <a:spcPct val="0"/>
                  </a:spcAft>
                  <a:buClr>
                    <a:srgbClr val="A2CA39"/>
                  </a:buClr>
                  <a:buFont typeface="Arial" charset="0"/>
                  <a:buChar char="•"/>
                  <a:defRPr sz="1134" kern="1200" baseline="0">
                    <a:solidFill>
                      <a:srgbClr val="878787"/>
                    </a:solidFill>
                    <a:latin typeface="+mj-lt"/>
                    <a:ea typeface="+mn-ea"/>
                    <a:cs typeface="+mn-cs"/>
                  </a:defRPr>
                </a:lvl5pPr>
                <a:lvl6pPr marL="874800" indent="-87480" algn="l" defTabSz="555498" rtl="0" eaLnBrk="1" latinLnBrk="0" hangingPunct="1">
                  <a:lnSpc>
                    <a:spcPct val="90000"/>
                  </a:lnSpc>
                  <a:spcBef>
                    <a:spcPts val="304"/>
                  </a:spcBef>
                  <a:buFont typeface="Arial" panose="020B0604020202020204" pitchFamily="34" charset="0"/>
                  <a:buChar char="•"/>
                  <a:defRPr sz="1094" kern="1200">
                    <a:solidFill>
                      <a:schemeClr val="tx1"/>
                    </a:solidFill>
                    <a:latin typeface="+mj-lt"/>
                    <a:ea typeface="+mn-ea"/>
                    <a:cs typeface="+mn-cs"/>
                  </a:defRPr>
                </a:lvl6pPr>
                <a:lvl7pPr marL="1805370" indent="-138876" algn="l" defTabSz="555498" rtl="0" eaLnBrk="1" latinLnBrk="0" hangingPunct="1">
                  <a:lnSpc>
                    <a:spcPct val="90000"/>
                  </a:lnSpc>
                  <a:spcBef>
                    <a:spcPts val="304"/>
                  </a:spcBef>
                  <a:buFont typeface="Arial" panose="020B0604020202020204" pitchFamily="34" charset="0"/>
                  <a:buChar char="•"/>
                  <a:defRPr sz="1094" kern="1200">
                    <a:solidFill>
                      <a:schemeClr val="tx1"/>
                    </a:solidFill>
                    <a:latin typeface="+mn-lt"/>
                    <a:ea typeface="+mn-ea"/>
                    <a:cs typeface="+mn-cs"/>
                  </a:defRPr>
                </a:lvl7pPr>
                <a:lvl8pPr marL="2083118" indent="-138876" algn="l" defTabSz="555498" rtl="0" eaLnBrk="1" latinLnBrk="0" hangingPunct="1">
                  <a:lnSpc>
                    <a:spcPct val="90000"/>
                  </a:lnSpc>
                  <a:spcBef>
                    <a:spcPts val="304"/>
                  </a:spcBef>
                  <a:buFont typeface="Arial" panose="020B0604020202020204" pitchFamily="34" charset="0"/>
                  <a:buChar char="•"/>
                  <a:defRPr sz="1094" kern="1200">
                    <a:solidFill>
                      <a:schemeClr val="tx1"/>
                    </a:solidFill>
                    <a:latin typeface="+mn-lt"/>
                    <a:ea typeface="+mn-ea"/>
                    <a:cs typeface="+mn-cs"/>
                  </a:defRPr>
                </a:lvl8pPr>
                <a:lvl9pPr marL="2360868" indent="-138876" algn="l" defTabSz="555498" rtl="0" eaLnBrk="1" latinLnBrk="0" hangingPunct="1">
                  <a:lnSpc>
                    <a:spcPct val="90000"/>
                  </a:lnSpc>
                  <a:spcBef>
                    <a:spcPts val="304"/>
                  </a:spcBef>
                  <a:buFont typeface="Arial" panose="020B0604020202020204" pitchFamily="34" charset="0"/>
                  <a:buChar char="•"/>
                  <a:defRPr sz="1094" kern="1200">
                    <a:solidFill>
                      <a:schemeClr val="tx1"/>
                    </a:solidFill>
                    <a:latin typeface="+mn-lt"/>
                    <a:ea typeface="+mn-ea"/>
                    <a:cs typeface="+mn-cs"/>
                  </a:defRPr>
                </a:lvl9pPr>
              </a:lstStyle>
              <a:p>
                <a:pPr marL="285750" indent="-285750" algn="just">
                  <a:buFont typeface="Wingdings" panose="05000000000000000000" pitchFamily="2" charset="2"/>
                  <a:buChar char="Ø"/>
                </a:pPr>
                <a:r>
                  <a:rPr lang="fr-FR" sz="1600" b="0" dirty="0">
                    <a:solidFill>
                      <a:prstClr val="black"/>
                    </a:solidFill>
                    <a:latin typeface="Verdana"/>
                  </a:rPr>
                  <a:t>Distance de </a:t>
                </a:r>
                <a:r>
                  <a:rPr lang="fr-FR" sz="1600" dirty="0">
                    <a:solidFill>
                      <a:prstClr val="black"/>
                    </a:solidFill>
                    <a:latin typeface="Verdana"/>
                  </a:rPr>
                  <a:t>Ward</a:t>
                </a:r>
                <a:r>
                  <a:rPr lang="fr-FR" sz="1600" b="0" dirty="0">
                    <a:solidFill>
                      <a:prstClr val="black"/>
                    </a:solidFill>
                    <a:latin typeface="Verdana"/>
                  </a:rPr>
                  <a:t> : </a:t>
                </a:r>
                <a14:m>
                  <m:oMath xmlns:m="http://schemas.openxmlformats.org/officeDocument/2006/math">
                    <m:sSub>
                      <m:sSubPr>
                        <m:ctrlPr>
                          <a:rPr lang="fr-FR" sz="1600" i="1" smtClean="0">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𝒅</m:t>
                        </m:r>
                      </m:e>
                      <m:sub>
                        <m:r>
                          <a:rPr lang="fr-FR" sz="1600" i="1">
                            <a:solidFill>
                              <a:prstClr val="black"/>
                            </a:solidFill>
                            <a:latin typeface="Cambria Math" panose="02040503050406030204" pitchFamily="18" charset="0"/>
                          </a:rPr>
                          <m:t>𝑾</m:t>
                        </m:r>
                      </m:sub>
                    </m:sSub>
                    <m:d>
                      <m:dPr>
                        <m:ctrlPr>
                          <a:rPr lang="fr-FR" sz="1600" i="1">
                            <a:solidFill>
                              <a:prstClr val="black"/>
                            </a:solidFill>
                            <a:latin typeface="Cambria Math" panose="02040503050406030204" pitchFamily="18" charset="0"/>
                          </a:rPr>
                        </m:ctrlPr>
                      </m:dPr>
                      <m:e>
                        <m:r>
                          <a:rPr lang="fr-FR" sz="1600" i="1">
                            <a:solidFill>
                              <a:prstClr val="black"/>
                            </a:solidFill>
                            <a:latin typeface="Cambria Math" panose="02040503050406030204" pitchFamily="18" charset="0"/>
                          </a:rPr>
                          <m:t>𝑿</m:t>
                        </m:r>
                        <m:r>
                          <a:rPr lang="fr-FR" sz="1600" i="1">
                            <a:solidFill>
                              <a:prstClr val="black"/>
                            </a:solidFill>
                            <a:latin typeface="Cambria Math" panose="02040503050406030204" pitchFamily="18" charset="0"/>
                          </a:rPr>
                          <m:t>, </m:t>
                        </m:r>
                        <m:r>
                          <a:rPr lang="fr-FR" sz="1600" i="1">
                            <a:solidFill>
                              <a:prstClr val="black"/>
                            </a:solidFill>
                            <a:latin typeface="Cambria Math" panose="02040503050406030204" pitchFamily="18" charset="0"/>
                          </a:rPr>
                          <m:t>𝒀</m:t>
                        </m:r>
                      </m:e>
                    </m:d>
                    <m:r>
                      <a:rPr lang="fr-FR" sz="1600" i="1">
                        <a:solidFill>
                          <a:prstClr val="black"/>
                        </a:solidFill>
                        <a:latin typeface="Cambria Math" panose="02040503050406030204" pitchFamily="18" charset="0"/>
                      </a:rPr>
                      <m:t>=</m:t>
                    </m:r>
                    <m:f>
                      <m:fPr>
                        <m:ctrlPr>
                          <a:rPr lang="fr-FR" sz="1600" i="1">
                            <a:solidFill>
                              <a:prstClr val="black"/>
                            </a:solidFill>
                            <a:latin typeface="Cambria Math" panose="02040503050406030204" pitchFamily="18" charset="0"/>
                          </a:rPr>
                        </m:ctrlPr>
                      </m:fPr>
                      <m:num>
                        <m:r>
                          <a:rPr lang="fr-FR" sz="1600" i="1">
                            <a:solidFill>
                              <a:prstClr val="black"/>
                            </a:solidFill>
                            <a:latin typeface="Cambria Math" panose="02040503050406030204" pitchFamily="18" charset="0"/>
                          </a:rPr>
                          <m:t>𝒅</m:t>
                        </m:r>
                        <m:r>
                          <a:rPr lang="fr-FR" sz="1600" i="1">
                            <a:solidFill>
                              <a:prstClr val="black"/>
                            </a:solidFill>
                            <a:latin typeface="Cambria Math" panose="02040503050406030204" pitchFamily="18" charset="0"/>
                          </a:rPr>
                          <m:t>(</m:t>
                        </m:r>
                        <m:r>
                          <a:rPr lang="fr-FR" sz="1600" i="1">
                            <a:solidFill>
                              <a:prstClr val="black"/>
                            </a:solidFill>
                            <a:latin typeface="Cambria Math" panose="02040503050406030204" pitchFamily="18" charset="0"/>
                          </a:rPr>
                          <m:t>𝒙</m:t>
                        </m:r>
                        <m:r>
                          <a:rPr lang="fr-FR" sz="1600" i="1">
                            <a:solidFill>
                              <a:prstClr val="black"/>
                            </a:solidFill>
                            <a:latin typeface="Cambria Math" panose="02040503050406030204" pitchFamily="18" charset="0"/>
                          </a:rPr>
                          <m:t>, </m:t>
                        </m:r>
                        <m:r>
                          <a:rPr lang="fr-FR" sz="1600" i="1">
                            <a:solidFill>
                              <a:prstClr val="black"/>
                            </a:solidFill>
                            <a:latin typeface="Cambria Math" panose="02040503050406030204" pitchFamily="18" charset="0"/>
                          </a:rPr>
                          <m:t>𝒚</m:t>
                        </m:r>
                        <m:r>
                          <a:rPr lang="fr-FR" sz="1600" i="1">
                            <a:solidFill>
                              <a:prstClr val="black"/>
                            </a:solidFill>
                            <a:latin typeface="Cambria Math" panose="02040503050406030204" pitchFamily="18" charset="0"/>
                          </a:rPr>
                          <m:t>)</m:t>
                        </m:r>
                        <m:r>
                          <a:rPr lang="fr-FR" sz="1600" i="1">
                            <a:solidFill>
                              <a:prstClr val="black"/>
                            </a:solidFill>
                            <a:latin typeface="Cambria Math" panose="02040503050406030204" pitchFamily="18" charset="0"/>
                          </a:rPr>
                          <m:t>²</m:t>
                        </m:r>
                      </m:num>
                      <m:den>
                        <m:f>
                          <m:fPr>
                            <m:ctrlPr>
                              <a:rPr lang="fr-FR" sz="1600" i="1">
                                <a:solidFill>
                                  <a:prstClr val="black"/>
                                </a:solidFill>
                                <a:latin typeface="Cambria Math" panose="02040503050406030204" pitchFamily="18" charset="0"/>
                              </a:rPr>
                            </m:ctrlPr>
                          </m:fPr>
                          <m:num>
                            <m:r>
                              <a:rPr lang="fr-FR" sz="1600" i="1">
                                <a:solidFill>
                                  <a:prstClr val="black"/>
                                </a:solidFill>
                                <a:latin typeface="Cambria Math" panose="02040503050406030204" pitchFamily="18" charset="0"/>
                              </a:rPr>
                              <m:t>𝟏</m:t>
                            </m:r>
                          </m:num>
                          <m:den>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𝒏</m:t>
                                </m:r>
                              </m:e>
                              <m:sub>
                                <m:r>
                                  <a:rPr lang="fr-FR" sz="1600" i="1">
                                    <a:solidFill>
                                      <a:prstClr val="black"/>
                                    </a:solidFill>
                                    <a:latin typeface="Cambria Math" panose="02040503050406030204" pitchFamily="18" charset="0"/>
                                  </a:rPr>
                                  <m:t>𝑿</m:t>
                                </m:r>
                              </m:sub>
                            </m:sSub>
                          </m:den>
                        </m:f>
                        <m:r>
                          <a:rPr lang="fr-FR" sz="1600" i="1">
                            <a:solidFill>
                              <a:prstClr val="black"/>
                            </a:solidFill>
                            <a:latin typeface="Cambria Math" panose="02040503050406030204" pitchFamily="18" charset="0"/>
                          </a:rPr>
                          <m:t>+</m:t>
                        </m:r>
                        <m:f>
                          <m:fPr>
                            <m:ctrlPr>
                              <a:rPr lang="fr-FR" sz="1600" i="1">
                                <a:solidFill>
                                  <a:prstClr val="black"/>
                                </a:solidFill>
                                <a:latin typeface="Cambria Math" panose="02040503050406030204" pitchFamily="18" charset="0"/>
                              </a:rPr>
                            </m:ctrlPr>
                          </m:fPr>
                          <m:num>
                            <m:r>
                              <a:rPr lang="fr-FR" sz="1600" i="1">
                                <a:solidFill>
                                  <a:prstClr val="black"/>
                                </a:solidFill>
                                <a:latin typeface="Cambria Math" panose="02040503050406030204" pitchFamily="18" charset="0"/>
                              </a:rPr>
                              <m:t>𝟏</m:t>
                            </m:r>
                          </m:num>
                          <m:den>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𝒏</m:t>
                                </m:r>
                              </m:e>
                              <m:sub>
                                <m:r>
                                  <a:rPr lang="fr-FR" sz="1600" i="1">
                                    <a:solidFill>
                                      <a:prstClr val="black"/>
                                    </a:solidFill>
                                    <a:latin typeface="Cambria Math" panose="02040503050406030204" pitchFamily="18" charset="0"/>
                                  </a:rPr>
                                  <m:t>𝒀</m:t>
                                </m:r>
                              </m:sub>
                            </m:sSub>
                          </m:den>
                        </m:f>
                      </m:den>
                    </m:f>
                  </m:oMath>
                </a14:m>
                <a:endParaRPr lang="fr-FR" sz="1600" dirty="0">
                  <a:latin typeface="Verdana"/>
                </a:endParaRPr>
              </a:p>
              <a:p>
                <a:pPr algn="just"/>
                <a:endParaRPr lang="fr-FR" sz="1600" dirty="0">
                  <a:latin typeface="Verdana"/>
                </a:endParaRPr>
              </a:p>
              <a:p>
                <a:pPr marL="285750" indent="-285750" algn="just">
                  <a:buFont typeface="Wingdings" panose="05000000000000000000" pitchFamily="2" charset="2"/>
                  <a:buChar char="Ø"/>
                </a:pPr>
                <a:r>
                  <a:rPr lang="fr-FR" sz="1600" b="0" dirty="0">
                    <a:solidFill>
                      <a:prstClr val="black"/>
                    </a:solidFill>
                    <a:latin typeface="Verdana"/>
                    <a:ea typeface="Roboto"/>
                    <a:cs typeface="Times New Roman" panose="02020603050405020304" pitchFamily="18" charset="0"/>
                  </a:rPr>
                  <a:t>Où X et Y sont des </a:t>
                </a:r>
                <a:r>
                  <a:rPr lang="fr-FR" sz="1600" dirty="0">
                    <a:solidFill>
                      <a:prstClr val="black"/>
                    </a:solidFill>
                    <a:latin typeface="Verdana"/>
                    <a:ea typeface="Roboto"/>
                    <a:cs typeface="Times New Roman" panose="02020603050405020304" pitchFamily="18" charset="0"/>
                  </a:rPr>
                  <a:t>classes</a:t>
                </a:r>
                <a:r>
                  <a:rPr lang="fr-FR" sz="1600" b="0" dirty="0">
                    <a:solidFill>
                      <a:prstClr val="black"/>
                    </a:solidFill>
                    <a:latin typeface="Verdana"/>
                    <a:ea typeface="Roboto"/>
                    <a:cs typeface="Times New Roman" panose="02020603050405020304" pitchFamily="18" charset="0"/>
                  </a:rPr>
                  <a:t>, x et y leurs barycentres, </a:t>
                </a:r>
                <a14:m>
                  <m:oMath xmlns:m="http://schemas.openxmlformats.org/officeDocument/2006/math">
                    <m:sSub>
                      <m:sSubPr>
                        <m:ctrlPr>
                          <a:rPr lang="fr-FR" sz="1600" b="0" i="1">
                            <a:solidFill>
                              <a:prstClr val="black"/>
                            </a:solidFill>
                            <a:latin typeface="Cambria Math" panose="02040503050406030204" pitchFamily="18" charset="0"/>
                            <a:cs typeface="Times New Roman" panose="02020603050405020304" pitchFamily="18" charset="0"/>
                          </a:rPr>
                        </m:ctrlPr>
                      </m:sSubPr>
                      <m:e>
                        <m:r>
                          <a:rPr lang="fr-FR" sz="1600" b="0" i="1">
                            <a:solidFill>
                              <a:prstClr val="black"/>
                            </a:solidFill>
                            <a:latin typeface="Cambria Math" panose="02040503050406030204" pitchFamily="18" charset="0"/>
                            <a:ea typeface="Roboto"/>
                            <a:cs typeface="Times New Roman" panose="02020603050405020304" pitchFamily="18" charset="0"/>
                          </a:rPr>
                          <m:t>𝑛</m:t>
                        </m:r>
                      </m:e>
                      <m:sub>
                        <m:r>
                          <a:rPr lang="fr-FR" sz="1600" b="0" i="1">
                            <a:solidFill>
                              <a:prstClr val="black"/>
                            </a:solidFill>
                            <a:latin typeface="Cambria Math" panose="02040503050406030204" pitchFamily="18" charset="0"/>
                            <a:ea typeface="Roboto"/>
                            <a:cs typeface="Times New Roman" panose="02020603050405020304" pitchFamily="18" charset="0"/>
                          </a:rPr>
                          <m:t>𝑋</m:t>
                        </m:r>
                      </m:sub>
                    </m:sSub>
                  </m:oMath>
                </a14:m>
                <a:r>
                  <a:rPr lang="fr-FR" sz="1600" b="0" dirty="0">
                    <a:solidFill>
                      <a:prstClr val="black"/>
                    </a:solidFill>
                    <a:latin typeface="Verdana"/>
                    <a:ea typeface="Roboto"/>
                    <a:cs typeface="Times New Roman" panose="02020603050405020304" pitchFamily="18" charset="0"/>
                  </a:rPr>
                  <a:t> et </a:t>
                </a:r>
                <a14:m>
                  <m:oMath xmlns:m="http://schemas.openxmlformats.org/officeDocument/2006/math">
                    <m:sSub>
                      <m:sSubPr>
                        <m:ctrlPr>
                          <a:rPr lang="fr-FR" sz="1600" b="0" i="1">
                            <a:solidFill>
                              <a:prstClr val="black"/>
                            </a:solidFill>
                            <a:latin typeface="Cambria Math" panose="02040503050406030204" pitchFamily="18" charset="0"/>
                            <a:cs typeface="Times New Roman" panose="02020603050405020304" pitchFamily="18" charset="0"/>
                          </a:rPr>
                        </m:ctrlPr>
                      </m:sSubPr>
                      <m:e>
                        <m:r>
                          <a:rPr lang="fr-FR" sz="1600" b="0" i="1">
                            <a:solidFill>
                              <a:prstClr val="black"/>
                            </a:solidFill>
                            <a:latin typeface="Cambria Math" panose="02040503050406030204" pitchFamily="18" charset="0"/>
                            <a:ea typeface="Roboto"/>
                            <a:cs typeface="Times New Roman" panose="02020603050405020304" pitchFamily="18" charset="0"/>
                          </a:rPr>
                          <m:t>𝑛</m:t>
                        </m:r>
                      </m:e>
                      <m:sub>
                        <m:r>
                          <a:rPr lang="fr-FR" sz="1600" b="0" i="1">
                            <a:solidFill>
                              <a:prstClr val="black"/>
                            </a:solidFill>
                            <a:latin typeface="Cambria Math" panose="02040503050406030204" pitchFamily="18" charset="0"/>
                            <a:ea typeface="Roboto"/>
                            <a:cs typeface="Times New Roman" panose="02020603050405020304" pitchFamily="18" charset="0"/>
                          </a:rPr>
                          <m:t>𝑌</m:t>
                        </m:r>
                      </m:sub>
                    </m:sSub>
                  </m:oMath>
                </a14:m>
                <a:r>
                  <a:rPr lang="fr-FR" sz="1600" b="0" dirty="0">
                    <a:solidFill>
                      <a:prstClr val="black"/>
                    </a:solidFill>
                    <a:latin typeface="Verdana"/>
                    <a:ea typeface="Roboto"/>
                    <a:cs typeface="Times New Roman" panose="02020603050405020304" pitchFamily="18" charset="0"/>
                  </a:rPr>
                  <a:t> leurs effectifs.</a:t>
                </a:r>
                <a:endParaRPr lang="fr-FR" sz="1296" b="0" dirty="0">
                  <a:solidFill>
                    <a:prstClr val="black"/>
                  </a:solidFill>
                  <a:latin typeface="Verdana"/>
                </a:endParaRPr>
              </a:p>
              <a:p>
                <a:pPr algn="just"/>
                <a:endParaRPr lang="fr-FR" sz="1296" b="0" dirty="0">
                  <a:solidFill>
                    <a:prstClr val="black"/>
                  </a:solidFill>
                  <a:latin typeface="Verdana"/>
                </a:endParaRPr>
              </a:p>
            </p:txBody>
          </p:sp>
        </mc:Choice>
        <mc:Fallback xmlns="">
          <p:sp>
            <p:nvSpPr>
              <p:cNvPr id="38" name="Espace réservé du texte 2">
                <a:extLst>
                  <a:ext uri="{FF2B5EF4-FFF2-40B4-BE49-F238E27FC236}">
                    <a16:creationId xmlns:a16="http://schemas.microsoft.com/office/drawing/2014/main" id="{43240A95-62B0-9827-6BAD-06EDB17A412B}"/>
                  </a:ext>
                </a:extLst>
              </p:cNvPr>
              <p:cNvSpPr txBox="1">
                <a:spLocks noRot="1" noChangeAspect="1" noMove="1" noResize="1" noEditPoints="1" noAdjustHandles="1" noChangeArrowheads="1" noChangeShapeType="1" noTextEdit="1"/>
              </p:cNvSpPr>
              <p:nvPr/>
            </p:nvSpPr>
            <p:spPr bwMode="auto">
              <a:xfrm>
                <a:off x="624856" y="4764880"/>
                <a:ext cx="9304132" cy="1295852"/>
              </a:xfrm>
              <a:prstGeom prst="rect">
                <a:avLst/>
              </a:prstGeom>
              <a:blipFill>
                <a:blip r:embed="rId2"/>
                <a:stretch>
                  <a:fillRect l="-262" b="-4717"/>
                </a:stretch>
              </a:blipFill>
              <a:ln w="9525">
                <a:noFill/>
                <a:miter lim="800000"/>
                <a:headEnd/>
                <a:tailEnd/>
              </a:ln>
            </p:spPr>
            <p:txBody>
              <a:bodyPr/>
              <a:lstStyle/>
              <a:p>
                <a:r>
                  <a:rPr lang="fr-FR">
                    <a:noFill/>
                  </a:rPr>
                  <a:t> </a:t>
                </a:r>
              </a:p>
            </p:txBody>
          </p:sp>
        </mc:Fallback>
      </mc:AlternateContent>
      <p:sp>
        <p:nvSpPr>
          <p:cNvPr id="2" name="Rectangle à coins arrondis 6">
            <a:extLst>
              <a:ext uri="{FF2B5EF4-FFF2-40B4-BE49-F238E27FC236}">
                <a16:creationId xmlns:a16="http://schemas.microsoft.com/office/drawing/2014/main" id="{D440458E-0F5B-E81A-6D03-F02B5FF44287}"/>
              </a:ext>
            </a:extLst>
          </p:cNvPr>
          <p:cNvSpPr/>
          <p:nvPr/>
        </p:nvSpPr>
        <p:spPr>
          <a:xfrm>
            <a:off x="10411582" y="1419503"/>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3" name="Rectangle à coins arrondis 7">
            <a:extLst>
              <a:ext uri="{FF2B5EF4-FFF2-40B4-BE49-F238E27FC236}">
                <a16:creationId xmlns:a16="http://schemas.microsoft.com/office/drawing/2014/main" id="{7DA37BF4-CA88-90F6-B396-ABDFDAC570E5}"/>
              </a:ext>
            </a:extLst>
          </p:cNvPr>
          <p:cNvSpPr/>
          <p:nvPr/>
        </p:nvSpPr>
        <p:spPr>
          <a:xfrm>
            <a:off x="10435794" y="2163057"/>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4" name="Rectangle à coins arrondis 8">
            <a:extLst>
              <a:ext uri="{FF2B5EF4-FFF2-40B4-BE49-F238E27FC236}">
                <a16:creationId xmlns:a16="http://schemas.microsoft.com/office/drawing/2014/main" id="{9491F5DF-09A3-05D4-D357-98E1745C51A1}"/>
              </a:ext>
            </a:extLst>
          </p:cNvPr>
          <p:cNvSpPr/>
          <p:nvPr/>
        </p:nvSpPr>
        <p:spPr>
          <a:xfrm>
            <a:off x="10435794" y="2903477"/>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5" name="Rectangle à coins arrondis 10">
            <a:extLst>
              <a:ext uri="{FF2B5EF4-FFF2-40B4-BE49-F238E27FC236}">
                <a16:creationId xmlns:a16="http://schemas.microsoft.com/office/drawing/2014/main" id="{C1A68CF4-AC36-F367-078F-AA376EE32DF5}"/>
              </a:ext>
            </a:extLst>
          </p:cNvPr>
          <p:cNvSpPr/>
          <p:nvPr/>
        </p:nvSpPr>
        <p:spPr>
          <a:xfrm>
            <a:off x="10443411" y="3667497"/>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6" name="Rectangle à coins arrondis 19">
            <a:extLst>
              <a:ext uri="{FF2B5EF4-FFF2-40B4-BE49-F238E27FC236}">
                <a16:creationId xmlns:a16="http://schemas.microsoft.com/office/drawing/2014/main" id="{B6453F67-4F31-330D-AFFA-A61B475008E6}"/>
              </a:ext>
            </a:extLst>
          </p:cNvPr>
          <p:cNvSpPr/>
          <p:nvPr/>
        </p:nvSpPr>
        <p:spPr>
          <a:xfrm>
            <a:off x="10443146" y="4397189"/>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7" name="Flèche vers le bas 29">
            <a:extLst>
              <a:ext uri="{FF2B5EF4-FFF2-40B4-BE49-F238E27FC236}">
                <a16:creationId xmlns:a16="http://schemas.microsoft.com/office/drawing/2014/main" id="{0F3FBDE9-581A-CBB6-C3A0-CE0CBB5C6ADC}"/>
              </a:ext>
            </a:extLst>
          </p:cNvPr>
          <p:cNvSpPr/>
          <p:nvPr/>
        </p:nvSpPr>
        <p:spPr>
          <a:xfrm>
            <a:off x="11154830" y="2036764"/>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e bas 30">
            <a:extLst>
              <a:ext uri="{FF2B5EF4-FFF2-40B4-BE49-F238E27FC236}">
                <a16:creationId xmlns:a16="http://schemas.microsoft.com/office/drawing/2014/main" id="{DAF63CEE-73CD-4FCE-1F96-D97CAFED57BB}"/>
              </a:ext>
            </a:extLst>
          </p:cNvPr>
          <p:cNvSpPr/>
          <p:nvPr/>
        </p:nvSpPr>
        <p:spPr>
          <a:xfrm>
            <a:off x="11147210" y="4262795"/>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vers le bas 31">
            <a:extLst>
              <a:ext uri="{FF2B5EF4-FFF2-40B4-BE49-F238E27FC236}">
                <a16:creationId xmlns:a16="http://schemas.microsoft.com/office/drawing/2014/main" id="{B1B85E18-C463-DD7B-9EE7-48A6EEBC577C}"/>
              </a:ext>
            </a:extLst>
          </p:cNvPr>
          <p:cNvSpPr/>
          <p:nvPr/>
        </p:nvSpPr>
        <p:spPr>
          <a:xfrm>
            <a:off x="11147210" y="2775904"/>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bas 33">
            <a:extLst>
              <a:ext uri="{FF2B5EF4-FFF2-40B4-BE49-F238E27FC236}">
                <a16:creationId xmlns:a16="http://schemas.microsoft.com/office/drawing/2014/main" id="{1104BD3D-3E23-2303-F99E-EC7DCC6591CB}"/>
              </a:ext>
            </a:extLst>
          </p:cNvPr>
          <p:cNvSpPr/>
          <p:nvPr/>
        </p:nvSpPr>
        <p:spPr>
          <a:xfrm>
            <a:off x="11154830" y="3541204"/>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29042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 coins arrondis 14">
            <a:extLst>
              <a:ext uri="{FF2B5EF4-FFF2-40B4-BE49-F238E27FC236}">
                <a16:creationId xmlns:a16="http://schemas.microsoft.com/office/drawing/2014/main" id="{8499BF03-B75D-5620-389C-611515758D70}"/>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DESCRIPTION DE L’INFRASTRUCTURE ROUTIERE DE LA RN4 ( SANS DONNEES CEREMA )</a:t>
            </a:r>
          </a:p>
        </p:txBody>
      </p:sp>
      <p:sp>
        <p:nvSpPr>
          <p:cNvPr id="13" name="ZoneTexte 12">
            <a:extLst>
              <a:ext uri="{FF2B5EF4-FFF2-40B4-BE49-F238E27FC236}">
                <a16:creationId xmlns:a16="http://schemas.microsoft.com/office/drawing/2014/main" id="{E192420C-B35C-4BD2-2FF3-511600352C72}"/>
              </a:ext>
            </a:extLst>
          </p:cNvPr>
          <p:cNvSpPr txBox="1"/>
          <p:nvPr/>
        </p:nvSpPr>
        <p:spPr>
          <a:xfrm>
            <a:off x="549721" y="1116756"/>
            <a:ext cx="9526555" cy="1200329"/>
          </a:xfrm>
          <a:prstGeom prst="rect">
            <a:avLst/>
          </a:prstGeom>
          <a:noFill/>
        </p:spPr>
        <p:txBody>
          <a:bodyPr wrap="square" rtlCol="0">
            <a:spAutoFit/>
          </a:bodyPr>
          <a:lstStyle/>
          <a:p>
            <a:pPr marL="285750" indent="-285750" algn="l">
              <a:buFont typeface="Wingdings" panose="05000000000000000000" pitchFamily="2" charset="2"/>
              <a:buChar char="Ø"/>
            </a:pPr>
            <a:r>
              <a:rPr lang="fr-FR" sz="1800" b="0" i="0" u="none" strike="noStrike" baseline="0" dirty="0">
                <a:latin typeface="CenturySchL-Roma"/>
              </a:rPr>
              <a:t>Cette partie vise a décrire la route nationale 4 en utilisant la méthode du </a:t>
            </a:r>
            <a:r>
              <a:rPr lang="fr-FR" sz="1800" b="1" i="0" u="none" strike="noStrike" baseline="0" dirty="0">
                <a:solidFill>
                  <a:srgbClr val="00B050"/>
                </a:solidFill>
                <a:latin typeface="CenturySchL-Roma"/>
              </a:rPr>
              <a:t>K-</a:t>
            </a:r>
            <a:r>
              <a:rPr lang="fr-FR" b="1" dirty="0" err="1">
                <a:solidFill>
                  <a:srgbClr val="00B050"/>
                </a:solidFill>
                <a:latin typeface="CenturySchL-Roma"/>
              </a:rPr>
              <a:t>M</a:t>
            </a:r>
            <a:r>
              <a:rPr lang="fr-FR" sz="1800" b="1" i="0" u="none" strike="noStrike" baseline="0" dirty="0" err="1">
                <a:solidFill>
                  <a:srgbClr val="00B050"/>
                </a:solidFill>
                <a:latin typeface="CenturySchL-Roma"/>
              </a:rPr>
              <a:t>eans</a:t>
            </a:r>
            <a:r>
              <a:rPr lang="fr-FR" sz="1800" b="0" i="0" u="none" strike="noStrike" baseline="0" dirty="0">
                <a:latin typeface="CenturySchL-Roma"/>
              </a:rPr>
              <a:t> clustering précédemment</a:t>
            </a:r>
            <a:r>
              <a:rPr lang="fr-FR" dirty="0">
                <a:latin typeface="CenturySchL-Roma"/>
              </a:rPr>
              <a:t> </a:t>
            </a:r>
            <a:r>
              <a:rPr lang="fr-FR" sz="1800" b="0" i="0" u="none" strike="noStrike" baseline="0" dirty="0">
                <a:latin typeface="CenturySchL-Roma"/>
              </a:rPr>
              <a:t>citée. </a:t>
            </a:r>
          </a:p>
          <a:p>
            <a:pPr marL="285750" indent="-285750" algn="l">
              <a:buFont typeface="Wingdings" panose="05000000000000000000" pitchFamily="2" charset="2"/>
              <a:buChar char="Ø"/>
            </a:pPr>
            <a:r>
              <a:rPr lang="fr-FR" sz="1800" b="0" i="0" u="none" strike="noStrike" baseline="0" dirty="0">
                <a:latin typeface="CenturySchL-Roma"/>
              </a:rPr>
              <a:t>La base de données utilisée dans cette partie est celle regroupant les données </a:t>
            </a:r>
            <a:r>
              <a:rPr lang="fr-FR" sz="1800" b="1" i="0" u="none" strike="noStrike" baseline="0" dirty="0">
                <a:latin typeface="CenturySchL-Roma"/>
              </a:rPr>
              <a:t>RNN</a:t>
            </a:r>
            <a:r>
              <a:rPr lang="fr-FR" sz="1800" b="0" i="0" u="none" strike="noStrike" baseline="0" dirty="0">
                <a:latin typeface="CenturySchL-Roma"/>
              </a:rPr>
              <a:t> d’une part et les données </a:t>
            </a:r>
            <a:r>
              <a:rPr lang="fr-FR" sz="1800" b="1" i="0" u="none" strike="noStrike" baseline="0" dirty="0">
                <a:latin typeface="CenturySchL-Roma"/>
              </a:rPr>
              <a:t>BD CARTO </a:t>
            </a:r>
            <a:r>
              <a:rPr lang="fr-FR" sz="1800" b="0" i="0" u="none" strike="noStrike" baseline="0" dirty="0">
                <a:latin typeface="CenturySchL-Roma"/>
              </a:rPr>
              <a:t>d’autre part ( </a:t>
            </a:r>
            <a:r>
              <a:rPr lang="fr-FR" sz="1800" b="1" i="0" u="none" strike="noStrike" baseline="0" dirty="0">
                <a:solidFill>
                  <a:srgbClr val="FF0000"/>
                </a:solidFill>
                <a:latin typeface="CenturySchL-Roma"/>
              </a:rPr>
              <a:t>Sans intégration</a:t>
            </a:r>
            <a:r>
              <a:rPr lang="fr-FR" sz="1800" b="0" i="0" u="none" strike="noStrike" baseline="0" dirty="0">
                <a:latin typeface="CenturySchL-Roma"/>
              </a:rPr>
              <a:t> des données de marquages du </a:t>
            </a:r>
            <a:r>
              <a:rPr lang="fr-FR" sz="1800" b="1" i="0" u="none" strike="noStrike" baseline="0" dirty="0">
                <a:latin typeface="CenturySchL-Roma"/>
              </a:rPr>
              <a:t>CEREMA</a:t>
            </a:r>
            <a:r>
              <a:rPr lang="fr-FR" sz="1800" b="0" i="0" u="none" strike="noStrike" baseline="0" dirty="0">
                <a:latin typeface="CenturySchL-Roma"/>
              </a:rPr>
              <a:t> ).</a:t>
            </a:r>
            <a:endParaRPr lang="fr-FR" dirty="0"/>
          </a:p>
        </p:txBody>
      </p:sp>
      <p:pic>
        <p:nvPicPr>
          <p:cNvPr id="16" name="Image 15">
            <a:extLst>
              <a:ext uri="{FF2B5EF4-FFF2-40B4-BE49-F238E27FC236}">
                <a16:creationId xmlns:a16="http://schemas.microsoft.com/office/drawing/2014/main" id="{A20B1D47-E084-CAC4-1FA8-D17711D10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32" y="2397055"/>
            <a:ext cx="9871786" cy="3807802"/>
          </a:xfrm>
          <a:prstGeom prst="rect">
            <a:avLst/>
          </a:prstGeom>
        </p:spPr>
      </p:pic>
      <p:sp>
        <p:nvSpPr>
          <p:cNvPr id="17" name="ZoneTexte 16">
            <a:extLst>
              <a:ext uri="{FF2B5EF4-FFF2-40B4-BE49-F238E27FC236}">
                <a16:creationId xmlns:a16="http://schemas.microsoft.com/office/drawing/2014/main" id="{1D158C68-0C84-0731-905A-4FC173BF218B}"/>
              </a:ext>
            </a:extLst>
          </p:cNvPr>
          <p:cNvSpPr txBox="1"/>
          <p:nvPr/>
        </p:nvSpPr>
        <p:spPr>
          <a:xfrm>
            <a:off x="1914713" y="6224259"/>
            <a:ext cx="7742471" cy="400110"/>
          </a:xfrm>
          <a:prstGeom prst="rect">
            <a:avLst/>
          </a:prstGeom>
          <a:noFill/>
        </p:spPr>
        <p:txBody>
          <a:bodyPr wrap="square" rtlCol="0">
            <a:spAutoFit/>
          </a:bodyPr>
          <a:lstStyle/>
          <a:p>
            <a:r>
              <a:rPr lang="fr-FR" dirty="0"/>
              <a:t> </a:t>
            </a:r>
            <a:r>
              <a:rPr lang="fr-FR" sz="2000" b="1" i="1" dirty="0"/>
              <a:t>(a) Localisation des clusters dans la RN4, (b) Profil Moyen des clusters</a:t>
            </a:r>
          </a:p>
        </p:txBody>
      </p:sp>
      <p:sp>
        <p:nvSpPr>
          <p:cNvPr id="18" name="Flèche : haut 17">
            <a:extLst>
              <a:ext uri="{FF2B5EF4-FFF2-40B4-BE49-F238E27FC236}">
                <a16:creationId xmlns:a16="http://schemas.microsoft.com/office/drawing/2014/main" id="{8AFEB664-2616-715C-8F78-823AE39407EF}"/>
              </a:ext>
            </a:extLst>
          </p:cNvPr>
          <p:cNvSpPr/>
          <p:nvPr/>
        </p:nvSpPr>
        <p:spPr>
          <a:xfrm>
            <a:off x="1740541" y="6304229"/>
            <a:ext cx="232093" cy="240169"/>
          </a:xfrm>
          <a:prstGeom prst="upArrow">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4" name="Rectangle à coins arrondis 6">
            <a:extLst>
              <a:ext uri="{FF2B5EF4-FFF2-40B4-BE49-F238E27FC236}">
                <a16:creationId xmlns:a16="http://schemas.microsoft.com/office/drawing/2014/main" id="{871D684F-F811-9912-1F5B-351C4AD90DA0}"/>
              </a:ext>
            </a:extLst>
          </p:cNvPr>
          <p:cNvSpPr/>
          <p:nvPr/>
        </p:nvSpPr>
        <p:spPr>
          <a:xfrm>
            <a:off x="10411582" y="1357489"/>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19" name="Rectangle à coins arrondis 7">
            <a:extLst>
              <a:ext uri="{FF2B5EF4-FFF2-40B4-BE49-F238E27FC236}">
                <a16:creationId xmlns:a16="http://schemas.microsoft.com/office/drawing/2014/main" id="{704544DA-25BA-F84A-3783-0ADD2B0AD8D2}"/>
              </a:ext>
            </a:extLst>
          </p:cNvPr>
          <p:cNvSpPr/>
          <p:nvPr/>
        </p:nvSpPr>
        <p:spPr>
          <a:xfrm>
            <a:off x="10435794" y="2101043"/>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20" name="Rectangle à coins arrondis 8">
            <a:extLst>
              <a:ext uri="{FF2B5EF4-FFF2-40B4-BE49-F238E27FC236}">
                <a16:creationId xmlns:a16="http://schemas.microsoft.com/office/drawing/2014/main" id="{C2DDF702-0E83-F957-01B3-BA40DAED7346}"/>
              </a:ext>
            </a:extLst>
          </p:cNvPr>
          <p:cNvSpPr/>
          <p:nvPr/>
        </p:nvSpPr>
        <p:spPr>
          <a:xfrm>
            <a:off x="10435794" y="2841463"/>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21" name="Rectangle à coins arrondis 10">
            <a:extLst>
              <a:ext uri="{FF2B5EF4-FFF2-40B4-BE49-F238E27FC236}">
                <a16:creationId xmlns:a16="http://schemas.microsoft.com/office/drawing/2014/main" id="{DBE2D6E3-92E2-177F-3954-65239A653A07}"/>
              </a:ext>
            </a:extLst>
          </p:cNvPr>
          <p:cNvSpPr/>
          <p:nvPr/>
        </p:nvSpPr>
        <p:spPr>
          <a:xfrm>
            <a:off x="10443411" y="3605483"/>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22" name="Rectangle à coins arrondis 19">
            <a:extLst>
              <a:ext uri="{FF2B5EF4-FFF2-40B4-BE49-F238E27FC236}">
                <a16:creationId xmlns:a16="http://schemas.microsoft.com/office/drawing/2014/main" id="{F6EFF88B-3530-C06F-944F-B93C144B23AD}"/>
              </a:ext>
            </a:extLst>
          </p:cNvPr>
          <p:cNvSpPr/>
          <p:nvPr/>
        </p:nvSpPr>
        <p:spPr>
          <a:xfrm>
            <a:off x="10443146" y="4335175"/>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23" name="Flèche vers le bas 29">
            <a:extLst>
              <a:ext uri="{FF2B5EF4-FFF2-40B4-BE49-F238E27FC236}">
                <a16:creationId xmlns:a16="http://schemas.microsoft.com/office/drawing/2014/main" id="{423B9545-8215-4396-ECFD-DA970D074671}"/>
              </a:ext>
            </a:extLst>
          </p:cNvPr>
          <p:cNvSpPr/>
          <p:nvPr/>
        </p:nvSpPr>
        <p:spPr>
          <a:xfrm>
            <a:off x="11154830" y="1974750"/>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vers le bas 30">
            <a:extLst>
              <a:ext uri="{FF2B5EF4-FFF2-40B4-BE49-F238E27FC236}">
                <a16:creationId xmlns:a16="http://schemas.microsoft.com/office/drawing/2014/main" id="{3A6A2D7E-7533-EC33-9A11-5F25708F1AF4}"/>
              </a:ext>
            </a:extLst>
          </p:cNvPr>
          <p:cNvSpPr/>
          <p:nvPr/>
        </p:nvSpPr>
        <p:spPr>
          <a:xfrm>
            <a:off x="11147210" y="4200781"/>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e bas 31">
            <a:extLst>
              <a:ext uri="{FF2B5EF4-FFF2-40B4-BE49-F238E27FC236}">
                <a16:creationId xmlns:a16="http://schemas.microsoft.com/office/drawing/2014/main" id="{B41778F4-48A1-89B9-4C72-AD41457838CA}"/>
              </a:ext>
            </a:extLst>
          </p:cNvPr>
          <p:cNvSpPr/>
          <p:nvPr/>
        </p:nvSpPr>
        <p:spPr>
          <a:xfrm>
            <a:off x="11147210" y="2713890"/>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vers le bas 33">
            <a:extLst>
              <a:ext uri="{FF2B5EF4-FFF2-40B4-BE49-F238E27FC236}">
                <a16:creationId xmlns:a16="http://schemas.microsoft.com/office/drawing/2014/main" id="{2B41287A-D4D0-F2A4-28FA-C62B19690709}"/>
              </a:ext>
            </a:extLst>
          </p:cNvPr>
          <p:cNvSpPr/>
          <p:nvPr/>
        </p:nvSpPr>
        <p:spPr>
          <a:xfrm>
            <a:off x="11154830" y="3479190"/>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42502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1A2B1407-DC72-5E1B-94E7-E8D6CB439E48}"/>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DESCRIPTION DE L’INFRASTRUCTURE ROUTIERE DE LA RN4 ( SANS DONNEES CEREMA )</a:t>
            </a:r>
          </a:p>
        </p:txBody>
      </p:sp>
      <p:sp>
        <p:nvSpPr>
          <p:cNvPr id="3" name="Rectangle : coins arrondis 2">
            <a:extLst>
              <a:ext uri="{FF2B5EF4-FFF2-40B4-BE49-F238E27FC236}">
                <a16:creationId xmlns:a16="http://schemas.microsoft.com/office/drawing/2014/main" id="{119AD971-8F80-083B-2742-CA4F1B61FDE1}"/>
              </a:ext>
            </a:extLst>
          </p:cNvPr>
          <p:cNvSpPr/>
          <p:nvPr/>
        </p:nvSpPr>
        <p:spPr>
          <a:xfrm>
            <a:off x="589332" y="1701499"/>
            <a:ext cx="2929812" cy="4627984"/>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l"/>
            <a:endParaRPr lang="fr-FR" dirty="0"/>
          </a:p>
        </p:txBody>
      </p:sp>
      <p:sp>
        <p:nvSpPr>
          <p:cNvPr id="4" name="Rectangle : coins arrondis 3">
            <a:extLst>
              <a:ext uri="{FF2B5EF4-FFF2-40B4-BE49-F238E27FC236}">
                <a16:creationId xmlns:a16="http://schemas.microsoft.com/office/drawing/2014/main" id="{1C50700E-73DF-C1AA-EF41-6AA78B435FFD}"/>
              </a:ext>
            </a:extLst>
          </p:cNvPr>
          <p:cNvSpPr/>
          <p:nvPr/>
        </p:nvSpPr>
        <p:spPr>
          <a:xfrm>
            <a:off x="3671544" y="1676617"/>
            <a:ext cx="2929812" cy="4652866"/>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45EF6C2D-C488-EAAD-E882-6DA7B1CF8065}"/>
              </a:ext>
            </a:extLst>
          </p:cNvPr>
          <p:cNvSpPr/>
          <p:nvPr/>
        </p:nvSpPr>
        <p:spPr>
          <a:xfrm>
            <a:off x="6753756" y="1676617"/>
            <a:ext cx="2929812" cy="4652866"/>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 name="Ellipse 5">
            <a:extLst>
              <a:ext uri="{FF2B5EF4-FFF2-40B4-BE49-F238E27FC236}">
                <a16:creationId xmlns:a16="http://schemas.microsoft.com/office/drawing/2014/main" id="{04DF3D60-6F13-C1EE-1D19-765A245685F0}"/>
              </a:ext>
            </a:extLst>
          </p:cNvPr>
          <p:cNvSpPr/>
          <p:nvPr/>
        </p:nvSpPr>
        <p:spPr>
          <a:xfrm>
            <a:off x="1030291" y="1262922"/>
            <a:ext cx="2080727" cy="948433"/>
          </a:xfrm>
          <a:prstGeom prst="ellipse">
            <a:avLst/>
          </a:prstGeom>
          <a:solidFill>
            <a:schemeClr val="accent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dirty="0"/>
              <a:t>Cluster 1</a:t>
            </a:r>
          </a:p>
        </p:txBody>
      </p:sp>
      <p:sp>
        <p:nvSpPr>
          <p:cNvPr id="7" name="Ellipse 6">
            <a:extLst>
              <a:ext uri="{FF2B5EF4-FFF2-40B4-BE49-F238E27FC236}">
                <a16:creationId xmlns:a16="http://schemas.microsoft.com/office/drawing/2014/main" id="{CC10614C-553F-B271-3C0B-22C092DB6F1B}"/>
              </a:ext>
            </a:extLst>
          </p:cNvPr>
          <p:cNvSpPr/>
          <p:nvPr/>
        </p:nvSpPr>
        <p:spPr>
          <a:xfrm>
            <a:off x="4112503" y="1262922"/>
            <a:ext cx="2080727" cy="948433"/>
          </a:xfrm>
          <a:prstGeom prst="ellips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rPr>
              <a:t>Cluster 2</a:t>
            </a:r>
          </a:p>
        </p:txBody>
      </p:sp>
      <p:sp>
        <p:nvSpPr>
          <p:cNvPr id="8" name="Ellipse 7">
            <a:extLst>
              <a:ext uri="{FF2B5EF4-FFF2-40B4-BE49-F238E27FC236}">
                <a16:creationId xmlns:a16="http://schemas.microsoft.com/office/drawing/2014/main" id="{58E7DD73-4A31-E6C8-F127-BFF926973888}"/>
              </a:ext>
            </a:extLst>
          </p:cNvPr>
          <p:cNvSpPr/>
          <p:nvPr/>
        </p:nvSpPr>
        <p:spPr>
          <a:xfrm>
            <a:off x="7161882" y="1262922"/>
            <a:ext cx="2080727" cy="948433"/>
          </a:xfrm>
          <a:prstGeom prst="ellipse">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rPr>
              <a:t>Cluster 3</a:t>
            </a:r>
          </a:p>
        </p:txBody>
      </p:sp>
      <p:sp>
        <p:nvSpPr>
          <p:cNvPr id="9" name="ZoneTexte 8">
            <a:extLst>
              <a:ext uri="{FF2B5EF4-FFF2-40B4-BE49-F238E27FC236}">
                <a16:creationId xmlns:a16="http://schemas.microsoft.com/office/drawing/2014/main" id="{4FA91398-A7F6-AA1C-0442-0FFAD0D36F6F}"/>
              </a:ext>
            </a:extLst>
          </p:cNvPr>
          <p:cNvSpPr txBox="1"/>
          <p:nvPr/>
        </p:nvSpPr>
        <p:spPr>
          <a:xfrm>
            <a:off x="801690" y="2597042"/>
            <a:ext cx="2652140" cy="3416320"/>
          </a:xfrm>
          <a:prstGeom prst="rect">
            <a:avLst/>
          </a:prstGeom>
          <a:noFill/>
        </p:spPr>
        <p:txBody>
          <a:bodyPr wrap="square" rtlCol="0">
            <a:spAutoFit/>
          </a:bodyPr>
          <a:lstStyle/>
          <a:p>
            <a:pPr marL="285750" indent="-285750">
              <a:buFont typeface="Wingdings" panose="05000000000000000000" pitchFamily="2" charset="2"/>
              <a:buChar char="Ø"/>
            </a:pPr>
            <a:r>
              <a:rPr lang="fr-FR" b="1" i="1" dirty="0"/>
              <a:t>20,35% de la RN4</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CS22V; CS21V; CU4V</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Etat Moyen de la Chaussée.</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La vocation est de type Autoroutière (TA).</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Croisement dénivelé et échangeur.</a:t>
            </a:r>
          </a:p>
        </p:txBody>
      </p:sp>
      <p:sp>
        <p:nvSpPr>
          <p:cNvPr id="11" name="ZoneTexte 10">
            <a:extLst>
              <a:ext uri="{FF2B5EF4-FFF2-40B4-BE49-F238E27FC236}">
                <a16:creationId xmlns:a16="http://schemas.microsoft.com/office/drawing/2014/main" id="{3C61DC72-818F-0FCB-FDFA-5401DDF26A87}"/>
              </a:ext>
            </a:extLst>
          </p:cNvPr>
          <p:cNvSpPr txBox="1"/>
          <p:nvPr/>
        </p:nvSpPr>
        <p:spPr>
          <a:xfrm>
            <a:off x="3900143" y="2597042"/>
            <a:ext cx="2595466" cy="3416320"/>
          </a:xfrm>
          <a:prstGeom prst="rect">
            <a:avLst/>
          </a:prstGeom>
          <a:noFill/>
        </p:spPr>
        <p:txBody>
          <a:bodyPr wrap="square" rtlCol="0">
            <a:spAutoFit/>
          </a:bodyPr>
          <a:lstStyle/>
          <a:p>
            <a:pPr marL="285750" indent="-285750">
              <a:buFont typeface="Wingdings" panose="05000000000000000000" pitchFamily="2" charset="2"/>
              <a:buChar char="Ø"/>
            </a:pPr>
            <a:r>
              <a:rPr lang="fr-FR" b="1" i="1" dirty="0"/>
              <a:t>26,62% de la RN4</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CU2VS; CU2VI; CU3VS</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Mauvais Etat de la Chaussée.</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La vocation est une Liaison Principale (LP).</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Croisement de type plan.</a:t>
            </a:r>
          </a:p>
        </p:txBody>
      </p:sp>
      <p:sp>
        <p:nvSpPr>
          <p:cNvPr id="12" name="ZoneTexte 11">
            <a:extLst>
              <a:ext uri="{FF2B5EF4-FFF2-40B4-BE49-F238E27FC236}">
                <a16:creationId xmlns:a16="http://schemas.microsoft.com/office/drawing/2014/main" id="{23ED492A-6669-F8D5-6AFE-C479C4CADF76}"/>
              </a:ext>
            </a:extLst>
          </p:cNvPr>
          <p:cNvSpPr txBox="1"/>
          <p:nvPr/>
        </p:nvSpPr>
        <p:spPr>
          <a:xfrm>
            <a:off x="7019678" y="2597042"/>
            <a:ext cx="2595466" cy="3416320"/>
          </a:xfrm>
          <a:prstGeom prst="rect">
            <a:avLst/>
          </a:prstGeom>
          <a:noFill/>
        </p:spPr>
        <p:txBody>
          <a:bodyPr wrap="square" rtlCol="0">
            <a:spAutoFit/>
          </a:bodyPr>
          <a:lstStyle/>
          <a:p>
            <a:pPr marL="285750" indent="-285750">
              <a:buFont typeface="Wingdings" panose="05000000000000000000" pitchFamily="2" charset="2"/>
              <a:buChar char="Ø"/>
            </a:pPr>
            <a:r>
              <a:rPr lang="fr-FR" b="1" i="1" dirty="0"/>
              <a:t>53,03% de la RN4</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CS22V; CU2VS</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Bon Etat de la Chaussée.</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La vocation est une Autoroute (TA).</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Croisement de type échangeur.</a:t>
            </a:r>
          </a:p>
        </p:txBody>
      </p:sp>
      <p:sp>
        <p:nvSpPr>
          <p:cNvPr id="10" name="Rectangle à coins arrondis 6">
            <a:extLst>
              <a:ext uri="{FF2B5EF4-FFF2-40B4-BE49-F238E27FC236}">
                <a16:creationId xmlns:a16="http://schemas.microsoft.com/office/drawing/2014/main" id="{670AC936-163A-913D-1472-20E2B074144E}"/>
              </a:ext>
            </a:extLst>
          </p:cNvPr>
          <p:cNvSpPr/>
          <p:nvPr/>
        </p:nvSpPr>
        <p:spPr>
          <a:xfrm>
            <a:off x="10416251" y="1544101"/>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13" name="Rectangle à coins arrondis 7">
            <a:extLst>
              <a:ext uri="{FF2B5EF4-FFF2-40B4-BE49-F238E27FC236}">
                <a16:creationId xmlns:a16="http://schemas.microsoft.com/office/drawing/2014/main" id="{22589668-0F76-3A64-9B99-9D75FA600CC0}"/>
              </a:ext>
            </a:extLst>
          </p:cNvPr>
          <p:cNvSpPr/>
          <p:nvPr/>
        </p:nvSpPr>
        <p:spPr>
          <a:xfrm>
            <a:off x="10440463" y="2287655"/>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14" name="Rectangle à coins arrondis 8">
            <a:extLst>
              <a:ext uri="{FF2B5EF4-FFF2-40B4-BE49-F238E27FC236}">
                <a16:creationId xmlns:a16="http://schemas.microsoft.com/office/drawing/2014/main" id="{DA3347C2-FC43-B8E0-F624-A7870860717C}"/>
              </a:ext>
            </a:extLst>
          </p:cNvPr>
          <p:cNvSpPr/>
          <p:nvPr/>
        </p:nvSpPr>
        <p:spPr>
          <a:xfrm>
            <a:off x="10440463" y="3028075"/>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26" name="Rectangle à coins arrondis 10">
            <a:extLst>
              <a:ext uri="{FF2B5EF4-FFF2-40B4-BE49-F238E27FC236}">
                <a16:creationId xmlns:a16="http://schemas.microsoft.com/office/drawing/2014/main" id="{43E56529-A02F-85A7-21C7-CDF6FC6004BC}"/>
              </a:ext>
            </a:extLst>
          </p:cNvPr>
          <p:cNvSpPr/>
          <p:nvPr/>
        </p:nvSpPr>
        <p:spPr>
          <a:xfrm>
            <a:off x="10448080" y="3792095"/>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27" name="Rectangle à coins arrondis 19">
            <a:extLst>
              <a:ext uri="{FF2B5EF4-FFF2-40B4-BE49-F238E27FC236}">
                <a16:creationId xmlns:a16="http://schemas.microsoft.com/office/drawing/2014/main" id="{7E7508F4-3C98-E773-BEF6-975769C65399}"/>
              </a:ext>
            </a:extLst>
          </p:cNvPr>
          <p:cNvSpPr/>
          <p:nvPr/>
        </p:nvSpPr>
        <p:spPr>
          <a:xfrm>
            <a:off x="10447815" y="4521787"/>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28" name="Flèche vers le bas 29">
            <a:extLst>
              <a:ext uri="{FF2B5EF4-FFF2-40B4-BE49-F238E27FC236}">
                <a16:creationId xmlns:a16="http://schemas.microsoft.com/office/drawing/2014/main" id="{7110612C-DCC5-4235-9676-9FCC8D889568}"/>
              </a:ext>
            </a:extLst>
          </p:cNvPr>
          <p:cNvSpPr/>
          <p:nvPr/>
        </p:nvSpPr>
        <p:spPr>
          <a:xfrm>
            <a:off x="11159499" y="216136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e bas 30">
            <a:extLst>
              <a:ext uri="{FF2B5EF4-FFF2-40B4-BE49-F238E27FC236}">
                <a16:creationId xmlns:a16="http://schemas.microsoft.com/office/drawing/2014/main" id="{89F46B62-D4B8-67A3-F2E1-7F6A08E3F9D1}"/>
              </a:ext>
            </a:extLst>
          </p:cNvPr>
          <p:cNvSpPr/>
          <p:nvPr/>
        </p:nvSpPr>
        <p:spPr>
          <a:xfrm>
            <a:off x="11151879" y="4387393"/>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Flèche vers le bas 31">
            <a:extLst>
              <a:ext uri="{FF2B5EF4-FFF2-40B4-BE49-F238E27FC236}">
                <a16:creationId xmlns:a16="http://schemas.microsoft.com/office/drawing/2014/main" id="{74BAD722-E0D5-2831-801F-59395379F768}"/>
              </a:ext>
            </a:extLst>
          </p:cNvPr>
          <p:cNvSpPr/>
          <p:nvPr/>
        </p:nvSpPr>
        <p:spPr>
          <a:xfrm>
            <a:off x="11151879" y="290050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Flèche vers le bas 33">
            <a:extLst>
              <a:ext uri="{FF2B5EF4-FFF2-40B4-BE49-F238E27FC236}">
                <a16:creationId xmlns:a16="http://schemas.microsoft.com/office/drawing/2014/main" id="{42F56915-3B92-B255-3AEA-D26E38D3D454}"/>
              </a:ext>
            </a:extLst>
          </p:cNvPr>
          <p:cNvSpPr/>
          <p:nvPr/>
        </p:nvSpPr>
        <p:spPr>
          <a:xfrm>
            <a:off x="11159499" y="366580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01657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 coins arrondis 13">
            <a:extLst>
              <a:ext uri="{FF2B5EF4-FFF2-40B4-BE49-F238E27FC236}">
                <a16:creationId xmlns:a16="http://schemas.microsoft.com/office/drawing/2014/main" id="{6B16B070-C314-6A2C-7DB1-4FAD90C391F1}"/>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SEGMENTATION DE LA RN4 ( AVEC DONNEES CEREMA )</a:t>
            </a:r>
          </a:p>
        </p:txBody>
      </p:sp>
      <p:sp>
        <p:nvSpPr>
          <p:cNvPr id="2" name="ZoneTexte 1">
            <a:extLst>
              <a:ext uri="{FF2B5EF4-FFF2-40B4-BE49-F238E27FC236}">
                <a16:creationId xmlns:a16="http://schemas.microsoft.com/office/drawing/2014/main" id="{0B52C068-1D50-3293-D2A7-8ABF34CE916D}"/>
              </a:ext>
            </a:extLst>
          </p:cNvPr>
          <p:cNvSpPr txBox="1"/>
          <p:nvPr/>
        </p:nvSpPr>
        <p:spPr>
          <a:xfrm>
            <a:off x="847705" y="1296998"/>
            <a:ext cx="9210696" cy="646331"/>
          </a:xfrm>
          <a:prstGeom prst="rect">
            <a:avLst/>
          </a:prstGeom>
          <a:noFill/>
        </p:spPr>
        <p:txBody>
          <a:bodyPr wrap="square" rtlCol="0">
            <a:spAutoFit/>
          </a:bodyPr>
          <a:lstStyle/>
          <a:p>
            <a:pPr marL="285750" indent="-285750" algn="l">
              <a:buFont typeface="Wingdings" panose="05000000000000000000" pitchFamily="2" charset="2"/>
              <a:buChar char="Ø"/>
            </a:pPr>
            <a:r>
              <a:rPr lang="fr-FR" sz="1800" b="0" i="0" u="none" strike="noStrike" baseline="0" dirty="0">
                <a:latin typeface="CenturySchL-Roma"/>
              </a:rPr>
              <a:t>L’application de l’</a:t>
            </a:r>
            <a:r>
              <a:rPr lang="fr-FR" sz="1800" b="1" i="0" u="none" strike="noStrike" baseline="0" dirty="0">
                <a:latin typeface="CenturySchL-Roma"/>
              </a:rPr>
              <a:t>AFDM</a:t>
            </a:r>
            <a:r>
              <a:rPr lang="fr-FR" sz="1800" b="0" i="0" u="none" strike="noStrike" baseline="0" dirty="0">
                <a:latin typeface="CenturySchL-Roma"/>
              </a:rPr>
              <a:t> à la base de données fusionnée, donne les proportions de la variance totale expliquée par les 11 premières composantes principales, et sont telles que:</a:t>
            </a:r>
            <a:endParaRPr lang="fr-FR" dirty="0"/>
          </a:p>
        </p:txBody>
      </p:sp>
      <p:pic>
        <p:nvPicPr>
          <p:cNvPr id="3" name="Image 2">
            <a:extLst>
              <a:ext uri="{FF2B5EF4-FFF2-40B4-BE49-F238E27FC236}">
                <a16:creationId xmlns:a16="http://schemas.microsoft.com/office/drawing/2014/main" id="{77C39166-63CD-06CB-E0AE-043A4CA87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9408" y="2099781"/>
            <a:ext cx="6326157" cy="3727074"/>
          </a:xfrm>
          <a:prstGeom prst="rect">
            <a:avLst/>
          </a:prstGeom>
        </p:spPr>
      </p:pic>
      <p:sp>
        <p:nvSpPr>
          <p:cNvPr id="4" name="ZoneTexte 3">
            <a:extLst>
              <a:ext uri="{FF2B5EF4-FFF2-40B4-BE49-F238E27FC236}">
                <a16:creationId xmlns:a16="http://schemas.microsoft.com/office/drawing/2014/main" id="{A993E9B4-3D44-802E-664F-C79D94106976}"/>
              </a:ext>
            </a:extLst>
          </p:cNvPr>
          <p:cNvSpPr txBox="1"/>
          <p:nvPr/>
        </p:nvSpPr>
        <p:spPr>
          <a:xfrm>
            <a:off x="2830436" y="5826855"/>
            <a:ext cx="6888913" cy="369332"/>
          </a:xfrm>
          <a:prstGeom prst="rect">
            <a:avLst/>
          </a:prstGeom>
          <a:noFill/>
        </p:spPr>
        <p:txBody>
          <a:bodyPr wrap="square" rtlCol="0">
            <a:spAutoFit/>
          </a:bodyPr>
          <a:lstStyle/>
          <a:p>
            <a:r>
              <a:rPr lang="fr-FR" b="1" i="1" dirty="0">
                <a:effectLst/>
                <a:latin typeface="Arial" panose="020B0604020202020204" pitchFamily="34" charset="0"/>
              </a:rPr>
              <a:t>Proportions de la variance expliquée par les axes factoriels</a:t>
            </a:r>
            <a:endParaRPr lang="fr-FR" b="1" i="1" dirty="0"/>
          </a:p>
        </p:txBody>
      </p:sp>
      <p:sp>
        <p:nvSpPr>
          <p:cNvPr id="5" name="ZoneTexte 4">
            <a:extLst>
              <a:ext uri="{FF2B5EF4-FFF2-40B4-BE49-F238E27FC236}">
                <a16:creationId xmlns:a16="http://schemas.microsoft.com/office/drawing/2014/main" id="{02361B9B-BB63-E34B-F644-B60C2D8F5712}"/>
              </a:ext>
            </a:extLst>
          </p:cNvPr>
          <p:cNvSpPr txBox="1"/>
          <p:nvPr/>
        </p:nvSpPr>
        <p:spPr>
          <a:xfrm>
            <a:off x="3321698" y="1943329"/>
            <a:ext cx="615820" cy="253916"/>
          </a:xfrm>
          <a:prstGeom prst="rect">
            <a:avLst/>
          </a:prstGeom>
          <a:noFill/>
        </p:spPr>
        <p:txBody>
          <a:bodyPr wrap="square" rtlCol="0">
            <a:spAutoFit/>
          </a:bodyPr>
          <a:lstStyle/>
          <a:p>
            <a:r>
              <a:rPr lang="fr-FR" sz="1050" dirty="0">
                <a:solidFill>
                  <a:srgbClr val="FF0000"/>
                </a:solidFill>
              </a:rPr>
              <a:t>20,63%</a:t>
            </a:r>
          </a:p>
        </p:txBody>
      </p:sp>
      <p:cxnSp>
        <p:nvCxnSpPr>
          <p:cNvPr id="7" name="Connecteur droit avec flèche 6">
            <a:extLst>
              <a:ext uri="{FF2B5EF4-FFF2-40B4-BE49-F238E27FC236}">
                <a16:creationId xmlns:a16="http://schemas.microsoft.com/office/drawing/2014/main" id="{470229DA-D9EC-9A0D-5757-7D2ABBE91FAC}"/>
              </a:ext>
            </a:extLst>
          </p:cNvPr>
          <p:cNvCxnSpPr/>
          <p:nvPr/>
        </p:nvCxnSpPr>
        <p:spPr>
          <a:xfrm>
            <a:off x="3629608" y="2135462"/>
            <a:ext cx="158622" cy="1989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9B6ABDEA-8044-FA74-08FF-3BFC135D1570}"/>
              </a:ext>
            </a:extLst>
          </p:cNvPr>
          <p:cNvCxnSpPr/>
          <p:nvPr/>
        </p:nvCxnSpPr>
        <p:spPr>
          <a:xfrm>
            <a:off x="4136571" y="2337458"/>
            <a:ext cx="158622" cy="1989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3500769A-C785-F9F3-7752-704FB519E8DA}"/>
              </a:ext>
            </a:extLst>
          </p:cNvPr>
          <p:cNvSpPr txBox="1"/>
          <p:nvPr/>
        </p:nvSpPr>
        <p:spPr>
          <a:xfrm>
            <a:off x="3890506" y="2146972"/>
            <a:ext cx="615820" cy="253916"/>
          </a:xfrm>
          <a:prstGeom prst="rect">
            <a:avLst/>
          </a:prstGeom>
          <a:noFill/>
        </p:spPr>
        <p:txBody>
          <a:bodyPr wrap="square" rtlCol="0">
            <a:spAutoFit/>
          </a:bodyPr>
          <a:lstStyle/>
          <a:p>
            <a:r>
              <a:rPr lang="fr-FR" sz="1050" dirty="0">
                <a:solidFill>
                  <a:srgbClr val="FF0000"/>
                </a:solidFill>
              </a:rPr>
              <a:t>19,24%</a:t>
            </a:r>
          </a:p>
        </p:txBody>
      </p:sp>
      <p:sp>
        <p:nvSpPr>
          <p:cNvPr id="6" name="Rectangle à coins arrondis 6">
            <a:extLst>
              <a:ext uri="{FF2B5EF4-FFF2-40B4-BE49-F238E27FC236}">
                <a16:creationId xmlns:a16="http://schemas.microsoft.com/office/drawing/2014/main" id="{21129958-3497-332D-EE4E-EECAC2F79584}"/>
              </a:ext>
            </a:extLst>
          </p:cNvPr>
          <p:cNvSpPr/>
          <p:nvPr/>
        </p:nvSpPr>
        <p:spPr>
          <a:xfrm>
            <a:off x="10411582" y="1493049"/>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10" name="Rectangle à coins arrondis 7">
            <a:extLst>
              <a:ext uri="{FF2B5EF4-FFF2-40B4-BE49-F238E27FC236}">
                <a16:creationId xmlns:a16="http://schemas.microsoft.com/office/drawing/2014/main" id="{9B28B46D-73BF-EB02-B635-D55B109F933F}"/>
              </a:ext>
            </a:extLst>
          </p:cNvPr>
          <p:cNvSpPr/>
          <p:nvPr/>
        </p:nvSpPr>
        <p:spPr>
          <a:xfrm>
            <a:off x="10435794" y="2236603"/>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11" name="Rectangle à coins arrondis 8">
            <a:extLst>
              <a:ext uri="{FF2B5EF4-FFF2-40B4-BE49-F238E27FC236}">
                <a16:creationId xmlns:a16="http://schemas.microsoft.com/office/drawing/2014/main" id="{984C3BFD-FA7F-097D-B5C1-B5CA15E8B543}"/>
              </a:ext>
            </a:extLst>
          </p:cNvPr>
          <p:cNvSpPr/>
          <p:nvPr/>
        </p:nvSpPr>
        <p:spPr>
          <a:xfrm>
            <a:off x="10435794" y="2977023"/>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12" name="Rectangle à coins arrondis 10">
            <a:extLst>
              <a:ext uri="{FF2B5EF4-FFF2-40B4-BE49-F238E27FC236}">
                <a16:creationId xmlns:a16="http://schemas.microsoft.com/office/drawing/2014/main" id="{167FA86E-6F8B-330A-8D5F-6D78C4DB4FCE}"/>
              </a:ext>
            </a:extLst>
          </p:cNvPr>
          <p:cNvSpPr/>
          <p:nvPr/>
        </p:nvSpPr>
        <p:spPr>
          <a:xfrm>
            <a:off x="10443411" y="3741043"/>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13" name="Rectangle à coins arrondis 19">
            <a:extLst>
              <a:ext uri="{FF2B5EF4-FFF2-40B4-BE49-F238E27FC236}">
                <a16:creationId xmlns:a16="http://schemas.microsoft.com/office/drawing/2014/main" id="{01CCFEBE-9E89-B111-8463-20FBDBC2322A}"/>
              </a:ext>
            </a:extLst>
          </p:cNvPr>
          <p:cNvSpPr/>
          <p:nvPr/>
        </p:nvSpPr>
        <p:spPr>
          <a:xfrm>
            <a:off x="10443146" y="4470735"/>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26" name="Flèche vers le bas 29">
            <a:extLst>
              <a:ext uri="{FF2B5EF4-FFF2-40B4-BE49-F238E27FC236}">
                <a16:creationId xmlns:a16="http://schemas.microsoft.com/office/drawing/2014/main" id="{081AD7BA-205D-9D5B-9089-34B4977CA1AB}"/>
              </a:ext>
            </a:extLst>
          </p:cNvPr>
          <p:cNvSpPr/>
          <p:nvPr/>
        </p:nvSpPr>
        <p:spPr>
          <a:xfrm>
            <a:off x="11154830" y="2110310"/>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vers le bas 30">
            <a:extLst>
              <a:ext uri="{FF2B5EF4-FFF2-40B4-BE49-F238E27FC236}">
                <a16:creationId xmlns:a16="http://schemas.microsoft.com/office/drawing/2014/main" id="{7932DDDF-D05A-401D-2E27-1B8764EA2456}"/>
              </a:ext>
            </a:extLst>
          </p:cNvPr>
          <p:cNvSpPr/>
          <p:nvPr/>
        </p:nvSpPr>
        <p:spPr>
          <a:xfrm>
            <a:off x="11147210" y="4336341"/>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lèche vers le bas 31">
            <a:extLst>
              <a:ext uri="{FF2B5EF4-FFF2-40B4-BE49-F238E27FC236}">
                <a16:creationId xmlns:a16="http://schemas.microsoft.com/office/drawing/2014/main" id="{28971F3D-7EB3-8ECC-C3AB-E142F990C95F}"/>
              </a:ext>
            </a:extLst>
          </p:cNvPr>
          <p:cNvSpPr/>
          <p:nvPr/>
        </p:nvSpPr>
        <p:spPr>
          <a:xfrm>
            <a:off x="11147210" y="2849450"/>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e bas 33">
            <a:extLst>
              <a:ext uri="{FF2B5EF4-FFF2-40B4-BE49-F238E27FC236}">
                <a16:creationId xmlns:a16="http://schemas.microsoft.com/office/drawing/2014/main" id="{D7816948-66F3-C717-4044-F2D8B7B6C257}"/>
              </a:ext>
            </a:extLst>
          </p:cNvPr>
          <p:cNvSpPr/>
          <p:nvPr/>
        </p:nvSpPr>
        <p:spPr>
          <a:xfrm>
            <a:off x="11154830" y="3614750"/>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11148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4555228A-D6E7-A7E0-6016-25C223CCC20B}"/>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PROPRIETES DES COMPOSANTES PRINCIPALES</a:t>
            </a:r>
          </a:p>
        </p:txBody>
      </p:sp>
      <p:pic>
        <p:nvPicPr>
          <p:cNvPr id="3" name="Image 2">
            <a:extLst>
              <a:ext uri="{FF2B5EF4-FFF2-40B4-BE49-F238E27FC236}">
                <a16:creationId xmlns:a16="http://schemas.microsoft.com/office/drawing/2014/main" id="{C873A715-7E85-F440-B317-67BCE7733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3531" y="1839931"/>
            <a:ext cx="5449922" cy="4342315"/>
          </a:xfrm>
          <a:prstGeom prst="rect">
            <a:avLst/>
          </a:prstGeom>
        </p:spPr>
      </p:pic>
      <p:sp>
        <p:nvSpPr>
          <p:cNvPr id="4" name="ZoneTexte 3">
            <a:extLst>
              <a:ext uri="{FF2B5EF4-FFF2-40B4-BE49-F238E27FC236}">
                <a16:creationId xmlns:a16="http://schemas.microsoft.com/office/drawing/2014/main" id="{661E5D6F-33FB-645D-0FB9-F84D0C6ECA6F}"/>
              </a:ext>
            </a:extLst>
          </p:cNvPr>
          <p:cNvSpPr txBox="1"/>
          <p:nvPr/>
        </p:nvSpPr>
        <p:spPr>
          <a:xfrm>
            <a:off x="2846023" y="6297820"/>
            <a:ext cx="6241993" cy="369332"/>
          </a:xfrm>
          <a:prstGeom prst="rect">
            <a:avLst/>
          </a:prstGeom>
          <a:noFill/>
        </p:spPr>
        <p:txBody>
          <a:bodyPr wrap="square" rtlCol="0">
            <a:spAutoFit/>
          </a:bodyPr>
          <a:lstStyle/>
          <a:p>
            <a:r>
              <a:rPr lang="fr-FR" b="1" i="1" dirty="0">
                <a:effectLst/>
                <a:latin typeface="Arial" panose="020B0604020202020204" pitchFamily="34" charset="0"/>
              </a:rPr>
              <a:t>Valeurs propres et variance expliquées par les 11 </a:t>
            </a:r>
            <a:r>
              <a:rPr lang="fr-FR" b="1" i="1" dirty="0" err="1">
                <a:effectLst/>
                <a:latin typeface="Arial" panose="020B0604020202020204" pitchFamily="34" charset="0"/>
              </a:rPr>
              <a:t>CPs</a:t>
            </a:r>
            <a:endParaRPr lang="fr-FR" b="1" i="1" dirty="0"/>
          </a:p>
        </p:txBody>
      </p:sp>
      <p:sp>
        <p:nvSpPr>
          <p:cNvPr id="5" name="ZoneTexte 4">
            <a:extLst>
              <a:ext uri="{FF2B5EF4-FFF2-40B4-BE49-F238E27FC236}">
                <a16:creationId xmlns:a16="http://schemas.microsoft.com/office/drawing/2014/main" id="{030F893C-8965-6391-0D52-E0F25E7FB3AC}"/>
              </a:ext>
            </a:extLst>
          </p:cNvPr>
          <p:cNvSpPr txBox="1"/>
          <p:nvPr/>
        </p:nvSpPr>
        <p:spPr>
          <a:xfrm>
            <a:off x="732626" y="1016472"/>
            <a:ext cx="9678956" cy="707886"/>
          </a:xfrm>
          <a:prstGeom prst="rect">
            <a:avLst/>
          </a:prstGeom>
          <a:noFill/>
        </p:spPr>
        <p:txBody>
          <a:bodyPr wrap="square" rtlCol="0">
            <a:spAutoFit/>
          </a:bodyPr>
          <a:lstStyle/>
          <a:p>
            <a:pPr marL="285750" indent="-285750">
              <a:buFont typeface="Wingdings" panose="05000000000000000000" pitchFamily="2" charset="2"/>
              <a:buChar char="Ø"/>
            </a:pPr>
            <a:r>
              <a:rPr lang="fr-FR" b="0" i="0" dirty="0">
                <a:effectLst/>
                <a:latin typeface="Arial" panose="020B0604020202020204" pitchFamily="34" charset="0"/>
              </a:rPr>
              <a:t> </a:t>
            </a:r>
            <a:r>
              <a:rPr lang="fr-FR" sz="2000" b="1" i="1" dirty="0">
                <a:effectLst/>
                <a:latin typeface="Arial" panose="020B0604020202020204" pitchFamily="34" charset="0"/>
              </a:rPr>
              <a:t>Le tableau ci-dessous présente la variance expliquée par les 11 composantes principales, ainsi que les valeurs propres associées :</a:t>
            </a:r>
            <a:endParaRPr lang="fr-FR" sz="2000" b="1" i="1" dirty="0"/>
          </a:p>
        </p:txBody>
      </p:sp>
      <p:sp>
        <p:nvSpPr>
          <p:cNvPr id="6" name="Rectangle à coins arrondis 6">
            <a:extLst>
              <a:ext uri="{FF2B5EF4-FFF2-40B4-BE49-F238E27FC236}">
                <a16:creationId xmlns:a16="http://schemas.microsoft.com/office/drawing/2014/main" id="{3542E894-5525-12C0-0743-0F386BFDF076}"/>
              </a:ext>
            </a:extLst>
          </p:cNvPr>
          <p:cNvSpPr/>
          <p:nvPr/>
        </p:nvSpPr>
        <p:spPr>
          <a:xfrm>
            <a:off x="10411582" y="1384704"/>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7" name="Rectangle à coins arrondis 7">
            <a:extLst>
              <a:ext uri="{FF2B5EF4-FFF2-40B4-BE49-F238E27FC236}">
                <a16:creationId xmlns:a16="http://schemas.microsoft.com/office/drawing/2014/main" id="{0CC00160-4B31-665F-E029-629F57F93139}"/>
              </a:ext>
            </a:extLst>
          </p:cNvPr>
          <p:cNvSpPr/>
          <p:nvPr/>
        </p:nvSpPr>
        <p:spPr>
          <a:xfrm>
            <a:off x="10435794" y="2128258"/>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8" name="Rectangle à coins arrondis 8">
            <a:extLst>
              <a:ext uri="{FF2B5EF4-FFF2-40B4-BE49-F238E27FC236}">
                <a16:creationId xmlns:a16="http://schemas.microsoft.com/office/drawing/2014/main" id="{C1141A17-C21F-F929-9566-F2F4DB69FF7E}"/>
              </a:ext>
            </a:extLst>
          </p:cNvPr>
          <p:cNvSpPr/>
          <p:nvPr/>
        </p:nvSpPr>
        <p:spPr>
          <a:xfrm>
            <a:off x="10435794" y="2868678"/>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9" name="Rectangle à coins arrondis 10">
            <a:extLst>
              <a:ext uri="{FF2B5EF4-FFF2-40B4-BE49-F238E27FC236}">
                <a16:creationId xmlns:a16="http://schemas.microsoft.com/office/drawing/2014/main" id="{F09AEF95-73AD-CF6C-5DD0-481391142620}"/>
              </a:ext>
            </a:extLst>
          </p:cNvPr>
          <p:cNvSpPr/>
          <p:nvPr/>
        </p:nvSpPr>
        <p:spPr>
          <a:xfrm>
            <a:off x="10443411" y="3632698"/>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10" name="Rectangle à coins arrondis 19">
            <a:extLst>
              <a:ext uri="{FF2B5EF4-FFF2-40B4-BE49-F238E27FC236}">
                <a16:creationId xmlns:a16="http://schemas.microsoft.com/office/drawing/2014/main" id="{CE95CE68-A880-4BDD-71E0-F3A94D74147F}"/>
              </a:ext>
            </a:extLst>
          </p:cNvPr>
          <p:cNvSpPr/>
          <p:nvPr/>
        </p:nvSpPr>
        <p:spPr>
          <a:xfrm>
            <a:off x="10443146" y="4362390"/>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11" name="Flèche vers le bas 29">
            <a:extLst>
              <a:ext uri="{FF2B5EF4-FFF2-40B4-BE49-F238E27FC236}">
                <a16:creationId xmlns:a16="http://schemas.microsoft.com/office/drawing/2014/main" id="{7B57DF92-2535-F967-901B-A90E00947269}"/>
              </a:ext>
            </a:extLst>
          </p:cNvPr>
          <p:cNvSpPr/>
          <p:nvPr/>
        </p:nvSpPr>
        <p:spPr>
          <a:xfrm>
            <a:off x="11154830" y="2001965"/>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vers le bas 30">
            <a:extLst>
              <a:ext uri="{FF2B5EF4-FFF2-40B4-BE49-F238E27FC236}">
                <a16:creationId xmlns:a16="http://schemas.microsoft.com/office/drawing/2014/main" id="{CA263FBF-C4A9-F801-EB72-A6C5B16AF0B1}"/>
              </a:ext>
            </a:extLst>
          </p:cNvPr>
          <p:cNvSpPr/>
          <p:nvPr/>
        </p:nvSpPr>
        <p:spPr>
          <a:xfrm>
            <a:off x="11147210" y="4227996"/>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lèche vers le bas 31">
            <a:extLst>
              <a:ext uri="{FF2B5EF4-FFF2-40B4-BE49-F238E27FC236}">
                <a16:creationId xmlns:a16="http://schemas.microsoft.com/office/drawing/2014/main" id="{FFE6604A-8821-8D5C-1D3D-FF676F529548}"/>
              </a:ext>
            </a:extLst>
          </p:cNvPr>
          <p:cNvSpPr/>
          <p:nvPr/>
        </p:nvSpPr>
        <p:spPr>
          <a:xfrm>
            <a:off x="11147210" y="2741105"/>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lèche vers le bas 33">
            <a:extLst>
              <a:ext uri="{FF2B5EF4-FFF2-40B4-BE49-F238E27FC236}">
                <a16:creationId xmlns:a16="http://schemas.microsoft.com/office/drawing/2014/main" id="{E1AC1C3D-7903-E2DB-7579-9899CAB52F4D}"/>
              </a:ext>
            </a:extLst>
          </p:cNvPr>
          <p:cNvSpPr/>
          <p:nvPr/>
        </p:nvSpPr>
        <p:spPr>
          <a:xfrm>
            <a:off x="11154830" y="3506405"/>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23954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6">
            <a:extLst>
              <a:ext uri="{FF2B5EF4-FFF2-40B4-BE49-F238E27FC236}">
                <a16:creationId xmlns:a16="http://schemas.microsoft.com/office/drawing/2014/main" id="{34E468F9-4A6C-F559-545E-FEF5846ECFF5}"/>
              </a:ext>
            </a:extLst>
          </p:cNvPr>
          <p:cNvSpPr/>
          <p:nvPr/>
        </p:nvSpPr>
        <p:spPr>
          <a:xfrm>
            <a:off x="10397059" y="2053828"/>
            <a:ext cx="1561350" cy="60673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3" name="Rectangle à coins arrondis 7">
            <a:extLst>
              <a:ext uri="{FF2B5EF4-FFF2-40B4-BE49-F238E27FC236}">
                <a16:creationId xmlns:a16="http://schemas.microsoft.com/office/drawing/2014/main" id="{E5ED2D5E-2A25-92E6-A00F-09B2B8F85257}"/>
              </a:ext>
            </a:extLst>
          </p:cNvPr>
          <p:cNvSpPr/>
          <p:nvPr/>
        </p:nvSpPr>
        <p:spPr>
          <a:xfrm>
            <a:off x="10421271" y="2797382"/>
            <a:ext cx="1561350" cy="59597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4" name="Rectangle à coins arrondis 8">
            <a:extLst>
              <a:ext uri="{FF2B5EF4-FFF2-40B4-BE49-F238E27FC236}">
                <a16:creationId xmlns:a16="http://schemas.microsoft.com/office/drawing/2014/main" id="{464A6132-BFB7-A713-FBB7-C5DDD2D62F42}"/>
              </a:ext>
            </a:extLst>
          </p:cNvPr>
          <p:cNvSpPr/>
          <p:nvPr/>
        </p:nvSpPr>
        <p:spPr>
          <a:xfrm>
            <a:off x="10421271" y="3537802"/>
            <a:ext cx="1537138" cy="6261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6" name="Rectangle à coins arrondis 10">
            <a:extLst>
              <a:ext uri="{FF2B5EF4-FFF2-40B4-BE49-F238E27FC236}">
                <a16:creationId xmlns:a16="http://schemas.microsoft.com/office/drawing/2014/main" id="{93756040-6FAC-6BFD-6624-D9F555022DA2}"/>
              </a:ext>
            </a:extLst>
          </p:cNvPr>
          <p:cNvSpPr/>
          <p:nvPr/>
        </p:nvSpPr>
        <p:spPr>
          <a:xfrm>
            <a:off x="10428888" y="4301822"/>
            <a:ext cx="1537138" cy="5795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7" name="Rectangle à coins arrondis 13">
            <a:extLst>
              <a:ext uri="{FF2B5EF4-FFF2-40B4-BE49-F238E27FC236}">
                <a16:creationId xmlns:a16="http://schemas.microsoft.com/office/drawing/2014/main" id="{21A95698-FDCA-A0E5-26AD-28DC1FCAF8DA}"/>
              </a:ext>
            </a:extLst>
          </p:cNvPr>
          <p:cNvSpPr/>
          <p:nvPr/>
        </p:nvSpPr>
        <p:spPr>
          <a:xfrm>
            <a:off x="2631532" y="1945389"/>
            <a:ext cx="3668186" cy="462919"/>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fr-FR" sz="1600" b="1" dirty="0">
                <a:solidFill>
                  <a:srgbClr val="002060"/>
                </a:solidFill>
                <a:cs typeface="Times New Roman" pitchFamily="18" charset="0"/>
              </a:rPr>
              <a:t>Contexte général et Problématique</a:t>
            </a:r>
          </a:p>
        </p:txBody>
      </p:sp>
      <p:sp>
        <p:nvSpPr>
          <p:cNvPr id="8" name="Rectangle à coins arrondis 14">
            <a:extLst>
              <a:ext uri="{FF2B5EF4-FFF2-40B4-BE49-F238E27FC236}">
                <a16:creationId xmlns:a16="http://schemas.microsoft.com/office/drawing/2014/main" id="{0E9F138D-66ED-C458-EFDD-C173343B1818}"/>
              </a:ext>
            </a:extLst>
          </p:cNvPr>
          <p:cNvSpPr/>
          <p:nvPr/>
        </p:nvSpPr>
        <p:spPr>
          <a:xfrm>
            <a:off x="3100212" y="2794560"/>
            <a:ext cx="3940311" cy="46291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400" b="1" dirty="0">
                <a:solidFill>
                  <a:srgbClr val="002060"/>
                </a:solidFill>
                <a:cs typeface="Times New Roman" panose="02020603050405020304" pitchFamily="18" charset="0"/>
              </a:rPr>
              <a:t>Présentation</a:t>
            </a:r>
            <a:r>
              <a:rPr lang="fr-FR" sz="1400" b="1" dirty="0">
                <a:solidFill>
                  <a:srgbClr val="002060"/>
                </a:solidFill>
              </a:rPr>
              <a:t> des Données (RRN, IGN, CEREMA)</a:t>
            </a:r>
          </a:p>
        </p:txBody>
      </p:sp>
      <p:sp>
        <p:nvSpPr>
          <p:cNvPr id="9" name="Rectangle à coins arrondis 15">
            <a:extLst>
              <a:ext uri="{FF2B5EF4-FFF2-40B4-BE49-F238E27FC236}">
                <a16:creationId xmlns:a16="http://schemas.microsoft.com/office/drawing/2014/main" id="{8F46C42F-6A13-027C-BB78-C546D98EB1E0}"/>
              </a:ext>
            </a:extLst>
          </p:cNvPr>
          <p:cNvSpPr/>
          <p:nvPr/>
        </p:nvSpPr>
        <p:spPr>
          <a:xfrm>
            <a:off x="3298444" y="3709214"/>
            <a:ext cx="4728240" cy="46291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600" b="1" dirty="0">
                <a:solidFill>
                  <a:srgbClr val="002060"/>
                </a:solidFill>
              </a:rPr>
              <a:t>Fusion des Données</a:t>
            </a:r>
          </a:p>
        </p:txBody>
      </p:sp>
      <p:sp>
        <p:nvSpPr>
          <p:cNvPr id="11" name="Rectangle à coins arrondis 17">
            <a:extLst>
              <a:ext uri="{FF2B5EF4-FFF2-40B4-BE49-F238E27FC236}">
                <a16:creationId xmlns:a16="http://schemas.microsoft.com/office/drawing/2014/main" id="{81CD9368-EE13-5B5A-4691-AB8CD84982C8}"/>
              </a:ext>
            </a:extLst>
          </p:cNvPr>
          <p:cNvSpPr/>
          <p:nvPr/>
        </p:nvSpPr>
        <p:spPr>
          <a:xfrm>
            <a:off x="3150277" y="4638024"/>
            <a:ext cx="4037870" cy="46291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600" b="1" dirty="0">
                <a:solidFill>
                  <a:srgbClr val="002060"/>
                </a:solidFill>
              </a:rPr>
              <a:t>Analyse statistique de la base fusionnée</a:t>
            </a:r>
          </a:p>
        </p:txBody>
      </p:sp>
      <p:sp>
        <p:nvSpPr>
          <p:cNvPr id="12" name="Rectangle à coins arrondis 18">
            <a:extLst>
              <a:ext uri="{FF2B5EF4-FFF2-40B4-BE49-F238E27FC236}">
                <a16:creationId xmlns:a16="http://schemas.microsoft.com/office/drawing/2014/main" id="{6B9D774A-951C-C85C-660C-B3F06EEFA9A5}"/>
              </a:ext>
            </a:extLst>
          </p:cNvPr>
          <p:cNvSpPr/>
          <p:nvPr/>
        </p:nvSpPr>
        <p:spPr>
          <a:xfrm>
            <a:off x="2661767" y="5447798"/>
            <a:ext cx="2916000" cy="46291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fr-FR" sz="1600" b="1" dirty="0">
                <a:solidFill>
                  <a:srgbClr val="002060"/>
                </a:solidFill>
                <a:cs typeface="Times New Roman" pitchFamily="18" charset="0"/>
              </a:rPr>
              <a:t>Conclusion et Perspectives</a:t>
            </a:r>
          </a:p>
        </p:txBody>
      </p:sp>
      <p:sp>
        <p:nvSpPr>
          <p:cNvPr id="13" name="Rectangle à coins arrondis 19">
            <a:extLst>
              <a:ext uri="{FF2B5EF4-FFF2-40B4-BE49-F238E27FC236}">
                <a16:creationId xmlns:a16="http://schemas.microsoft.com/office/drawing/2014/main" id="{6B501FF1-E069-6AFC-6CEC-8119A1965888}"/>
              </a:ext>
            </a:extLst>
          </p:cNvPr>
          <p:cNvSpPr/>
          <p:nvPr/>
        </p:nvSpPr>
        <p:spPr>
          <a:xfrm>
            <a:off x="10428623" y="5031514"/>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cxnSp>
        <p:nvCxnSpPr>
          <p:cNvPr id="14" name="Connecteur droit 13">
            <a:extLst>
              <a:ext uri="{FF2B5EF4-FFF2-40B4-BE49-F238E27FC236}">
                <a16:creationId xmlns:a16="http://schemas.microsoft.com/office/drawing/2014/main" id="{58217F91-7EAC-FB05-5ED3-EFF3288629EB}"/>
              </a:ext>
            </a:extLst>
          </p:cNvPr>
          <p:cNvCxnSpPr/>
          <p:nvPr/>
        </p:nvCxnSpPr>
        <p:spPr>
          <a:xfrm flipH="1">
            <a:off x="285667" y="1963157"/>
            <a:ext cx="4477" cy="395503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AutoShape 4">
            <a:extLst>
              <a:ext uri="{FF2B5EF4-FFF2-40B4-BE49-F238E27FC236}">
                <a16:creationId xmlns:a16="http://schemas.microsoft.com/office/drawing/2014/main" id="{477E84A9-A6DE-5725-2915-2AF064601C0F}"/>
              </a:ext>
            </a:extLst>
          </p:cNvPr>
          <p:cNvSpPr txBox="1">
            <a:spLocks noChangeArrowheads="1"/>
          </p:cNvSpPr>
          <p:nvPr/>
        </p:nvSpPr>
        <p:spPr bwMode="auto">
          <a:xfrm flipH="1">
            <a:off x="521042" y="1891827"/>
            <a:ext cx="1851802" cy="4150655"/>
          </a:xfrm>
          <a:prstGeom prst="moon">
            <a:avLst>
              <a:gd name="adj" fmla="val 5839"/>
            </a:avLst>
          </a:prstGeom>
          <a:solidFill>
            <a:schemeClr val="bg1"/>
          </a:solidFill>
          <a:ln w="9525" algn="ctr">
            <a:solidFill>
              <a:srgbClr val="FF0000"/>
            </a:solidFill>
            <a:miter lim="800000"/>
            <a:headEnd/>
            <a:tailEnd/>
          </a:ln>
          <a:effectLst>
            <a:glow rad="139700">
              <a:schemeClr val="accent3">
                <a:satMod val="175000"/>
                <a:alpha val="40000"/>
              </a:schemeClr>
            </a:glow>
          </a:effectLst>
          <a:scene3d>
            <a:camera prst="orthographicFront"/>
            <a:lightRig rig="threePt" dir="t"/>
          </a:scene3d>
          <a:sp3d>
            <a:bevelT/>
          </a:sp3d>
        </p:spPr>
        <p:txBody>
          <a:bodyPr wrap="none"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I</a:t>
            </a:r>
            <a:endParaRPr lang="fr-FR" dirty="0"/>
          </a:p>
        </p:txBody>
      </p:sp>
      <p:sp>
        <p:nvSpPr>
          <p:cNvPr id="16" name="Ellipse 36">
            <a:extLst>
              <a:ext uri="{FF2B5EF4-FFF2-40B4-BE49-F238E27FC236}">
                <a16:creationId xmlns:a16="http://schemas.microsoft.com/office/drawing/2014/main" id="{CFAE18CF-D1C3-AED3-9E1C-3EFEE9498EB1}"/>
              </a:ext>
            </a:extLst>
          </p:cNvPr>
          <p:cNvSpPr/>
          <p:nvPr/>
        </p:nvSpPr>
        <p:spPr>
          <a:xfrm>
            <a:off x="2062578" y="2048616"/>
            <a:ext cx="278803" cy="246436"/>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1</a:t>
            </a:r>
          </a:p>
        </p:txBody>
      </p:sp>
      <p:sp>
        <p:nvSpPr>
          <p:cNvPr id="17" name="Ellipse 36">
            <a:extLst>
              <a:ext uri="{FF2B5EF4-FFF2-40B4-BE49-F238E27FC236}">
                <a16:creationId xmlns:a16="http://schemas.microsoft.com/office/drawing/2014/main" id="{427D00BD-B858-4122-A980-99ACAE9E5136}"/>
              </a:ext>
            </a:extLst>
          </p:cNvPr>
          <p:cNvSpPr/>
          <p:nvPr/>
        </p:nvSpPr>
        <p:spPr>
          <a:xfrm>
            <a:off x="2522366" y="2910814"/>
            <a:ext cx="278803" cy="252244"/>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2</a:t>
            </a:r>
          </a:p>
        </p:txBody>
      </p:sp>
      <p:sp>
        <p:nvSpPr>
          <p:cNvPr id="18" name="Ellipse 17">
            <a:extLst>
              <a:ext uri="{FF2B5EF4-FFF2-40B4-BE49-F238E27FC236}">
                <a16:creationId xmlns:a16="http://schemas.microsoft.com/office/drawing/2014/main" id="{AE4469D1-CDC2-1204-7771-03AECBC5FFF7}"/>
              </a:ext>
            </a:extLst>
          </p:cNvPr>
          <p:cNvSpPr/>
          <p:nvPr/>
        </p:nvSpPr>
        <p:spPr>
          <a:xfrm>
            <a:off x="2739176" y="3821888"/>
            <a:ext cx="252725" cy="237572"/>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3</a:t>
            </a:r>
          </a:p>
        </p:txBody>
      </p:sp>
      <p:sp>
        <p:nvSpPr>
          <p:cNvPr id="19" name="Ellipse 36">
            <a:extLst>
              <a:ext uri="{FF2B5EF4-FFF2-40B4-BE49-F238E27FC236}">
                <a16:creationId xmlns:a16="http://schemas.microsoft.com/office/drawing/2014/main" id="{918A5A51-7FBD-0782-3FBB-245D70C597CD}"/>
              </a:ext>
            </a:extLst>
          </p:cNvPr>
          <p:cNvSpPr/>
          <p:nvPr/>
        </p:nvSpPr>
        <p:spPr>
          <a:xfrm>
            <a:off x="2569971" y="4750299"/>
            <a:ext cx="278803" cy="23812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4</a:t>
            </a:r>
          </a:p>
        </p:txBody>
      </p:sp>
      <p:sp>
        <p:nvSpPr>
          <p:cNvPr id="21" name="Ellipse 36">
            <a:extLst>
              <a:ext uri="{FF2B5EF4-FFF2-40B4-BE49-F238E27FC236}">
                <a16:creationId xmlns:a16="http://schemas.microsoft.com/office/drawing/2014/main" id="{2289A834-6544-516A-647E-5D7F0BB89C82}"/>
              </a:ext>
            </a:extLst>
          </p:cNvPr>
          <p:cNvSpPr/>
          <p:nvPr/>
        </p:nvSpPr>
        <p:spPr>
          <a:xfrm>
            <a:off x="2062577" y="5562102"/>
            <a:ext cx="278803" cy="238754"/>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5</a:t>
            </a:r>
          </a:p>
        </p:txBody>
      </p:sp>
      <p:sp>
        <p:nvSpPr>
          <p:cNvPr id="22" name="Flèche droite 37">
            <a:extLst>
              <a:ext uri="{FF2B5EF4-FFF2-40B4-BE49-F238E27FC236}">
                <a16:creationId xmlns:a16="http://schemas.microsoft.com/office/drawing/2014/main" id="{261CA56C-BC3A-5E1A-996F-660B8E4EB18F}"/>
              </a:ext>
            </a:extLst>
          </p:cNvPr>
          <p:cNvSpPr/>
          <p:nvPr/>
        </p:nvSpPr>
        <p:spPr>
          <a:xfrm>
            <a:off x="2349822" y="2081569"/>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droite 38">
            <a:extLst>
              <a:ext uri="{FF2B5EF4-FFF2-40B4-BE49-F238E27FC236}">
                <a16:creationId xmlns:a16="http://schemas.microsoft.com/office/drawing/2014/main" id="{7F37CDD1-D0D2-8826-49E8-E8C8C62E514F}"/>
              </a:ext>
            </a:extLst>
          </p:cNvPr>
          <p:cNvSpPr/>
          <p:nvPr/>
        </p:nvSpPr>
        <p:spPr>
          <a:xfrm>
            <a:off x="2819612" y="2945893"/>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droite 39">
            <a:extLst>
              <a:ext uri="{FF2B5EF4-FFF2-40B4-BE49-F238E27FC236}">
                <a16:creationId xmlns:a16="http://schemas.microsoft.com/office/drawing/2014/main" id="{A060CAD6-7CAC-61EA-6B4C-ADC7B885B86C}"/>
              </a:ext>
            </a:extLst>
          </p:cNvPr>
          <p:cNvSpPr/>
          <p:nvPr/>
        </p:nvSpPr>
        <p:spPr>
          <a:xfrm>
            <a:off x="3007890" y="3858653"/>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droite 40">
            <a:extLst>
              <a:ext uri="{FF2B5EF4-FFF2-40B4-BE49-F238E27FC236}">
                <a16:creationId xmlns:a16="http://schemas.microsoft.com/office/drawing/2014/main" id="{BF392B70-14BB-B902-982A-C0F052CC6FB8}"/>
              </a:ext>
            </a:extLst>
          </p:cNvPr>
          <p:cNvSpPr/>
          <p:nvPr/>
        </p:nvSpPr>
        <p:spPr>
          <a:xfrm>
            <a:off x="2867035" y="4787339"/>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droite 41">
            <a:extLst>
              <a:ext uri="{FF2B5EF4-FFF2-40B4-BE49-F238E27FC236}">
                <a16:creationId xmlns:a16="http://schemas.microsoft.com/office/drawing/2014/main" id="{756CC2A6-4FEC-B96A-7189-F0C5AEF24880}"/>
              </a:ext>
            </a:extLst>
          </p:cNvPr>
          <p:cNvSpPr/>
          <p:nvPr/>
        </p:nvSpPr>
        <p:spPr>
          <a:xfrm>
            <a:off x="2372844" y="5599459"/>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 coins arrondis 27">
            <a:extLst>
              <a:ext uri="{FF2B5EF4-FFF2-40B4-BE49-F238E27FC236}">
                <a16:creationId xmlns:a16="http://schemas.microsoft.com/office/drawing/2014/main" id="{D0455075-1407-383F-B788-F29699D00708}"/>
              </a:ext>
            </a:extLst>
          </p:cNvPr>
          <p:cNvSpPr/>
          <p:nvPr/>
        </p:nvSpPr>
        <p:spPr>
          <a:xfrm>
            <a:off x="391887" y="260159"/>
            <a:ext cx="11590734"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PLAN DE LA PRESENTATION</a:t>
            </a:r>
          </a:p>
        </p:txBody>
      </p:sp>
      <p:sp>
        <p:nvSpPr>
          <p:cNvPr id="29" name="Flèche vers le bas 29">
            <a:extLst>
              <a:ext uri="{FF2B5EF4-FFF2-40B4-BE49-F238E27FC236}">
                <a16:creationId xmlns:a16="http://schemas.microsoft.com/office/drawing/2014/main" id="{C6481C46-B23F-54EC-5299-845B9B239558}"/>
              </a:ext>
            </a:extLst>
          </p:cNvPr>
          <p:cNvSpPr/>
          <p:nvPr/>
        </p:nvSpPr>
        <p:spPr>
          <a:xfrm>
            <a:off x="11140307" y="267108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Flèche vers le bas 30">
            <a:extLst>
              <a:ext uri="{FF2B5EF4-FFF2-40B4-BE49-F238E27FC236}">
                <a16:creationId xmlns:a16="http://schemas.microsoft.com/office/drawing/2014/main" id="{78B6F80C-CB3F-0243-07FE-AAC9078FAE6B}"/>
              </a:ext>
            </a:extLst>
          </p:cNvPr>
          <p:cNvSpPr/>
          <p:nvPr/>
        </p:nvSpPr>
        <p:spPr>
          <a:xfrm>
            <a:off x="11132687" y="4897120"/>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Flèche vers le bas 31">
            <a:extLst>
              <a:ext uri="{FF2B5EF4-FFF2-40B4-BE49-F238E27FC236}">
                <a16:creationId xmlns:a16="http://schemas.microsoft.com/office/drawing/2014/main" id="{F105AC34-16D5-1D3D-27E0-3F566E3E11B5}"/>
              </a:ext>
            </a:extLst>
          </p:cNvPr>
          <p:cNvSpPr/>
          <p:nvPr/>
        </p:nvSpPr>
        <p:spPr>
          <a:xfrm>
            <a:off x="11132687" y="341022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lèche vers le bas 33">
            <a:extLst>
              <a:ext uri="{FF2B5EF4-FFF2-40B4-BE49-F238E27FC236}">
                <a16:creationId xmlns:a16="http://schemas.microsoft.com/office/drawing/2014/main" id="{CA2F586D-9B47-D072-733E-6A03E603F6DE}"/>
              </a:ext>
            </a:extLst>
          </p:cNvPr>
          <p:cNvSpPr/>
          <p:nvPr/>
        </p:nvSpPr>
        <p:spPr>
          <a:xfrm>
            <a:off x="11140307" y="417552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22575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 coins arrondis 13">
            <a:extLst>
              <a:ext uri="{FF2B5EF4-FFF2-40B4-BE49-F238E27FC236}">
                <a16:creationId xmlns:a16="http://schemas.microsoft.com/office/drawing/2014/main" id="{696C56AC-1D46-1073-E772-401FBB9EB2FF}"/>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CRITERES DE DETERMINATION DU NOMBRE D’AXES FACTORIELS</a:t>
            </a:r>
          </a:p>
        </p:txBody>
      </p:sp>
      <p:sp>
        <p:nvSpPr>
          <p:cNvPr id="2" name="Rectangle : coins arrondis 1">
            <a:extLst>
              <a:ext uri="{FF2B5EF4-FFF2-40B4-BE49-F238E27FC236}">
                <a16:creationId xmlns:a16="http://schemas.microsoft.com/office/drawing/2014/main" id="{8468B9E7-CA68-67DE-C20F-A2EF17F22D2E}"/>
              </a:ext>
            </a:extLst>
          </p:cNvPr>
          <p:cNvSpPr/>
          <p:nvPr/>
        </p:nvSpPr>
        <p:spPr>
          <a:xfrm>
            <a:off x="589331" y="1701499"/>
            <a:ext cx="4859901" cy="4627984"/>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l"/>
            <a:endParaRPr lang="fr-FR" dirty="0"/>
          </a:p>
        </p:txBody>
      </p:sp>
      <p:sp>
        <p:nvSpPr>
          <p:cNvPr id="3" name="Rectangle : coins arrondis 2">
            <a:extLst>
              <a:ext uri="{FF2B5EF4-FFF2-40B4-BE49-F238E27FC236}">
                <a16:creationId xmlns:a16="http://schemas.microsoft.com/office/drawing/2014/main" id="{3AE7644E-CC6F-24B2-D21F-36E4F332B090}"/>
              </a:ext>
            </a:extLst>
          </p:cNvPr>
          <p:cNvSpPr/>
          <p:nvPr/>
        </p:nvSpPr>
        <p:spPr>
          <a:xfrm>
            <a:off x="5703424" y="1640977"/>
            <a:ext cx="4475636" cy="4652866"/>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llipse 3">
            <a:extLst>
              <a:ext uri="{FF2B5EF4-FFF2-40B4-BE49-F238E27FC236}">
                <a16:creationId xmlns:a16="http://schemas.microsoft.com/office/drawing/2014/main" id="{E696BC88-D539-5F79-2A98-32092AFE40B2}"/>
              </a:ext>
            </a:extLst>
          </p:cNvPr>
          <p:cNvSpPr/>
          <p:nvPr/>
        </p:nvSpPr>
        <p:spPr>
          <a:xfrm>
            <a:off x="1293551" y="1239183"/>
            <a:ext cx="3451459" cy="948433"/>
          </a:xfrm>
          <a:prstGeom prst="ellipse">
            <a:avLst/>
          </a:prstGeom>
          <a:solidFill>
            <a:srgbClr val="FFC000"/>
          </a:solidFill>
          <a:ln w="1905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dirty="0"/>
              <a:t>Critère de Kaiser</a:t>
            </a:r>
          </a:p>
        </p:txBody>
      </p:sp>
      <p:sp>
        <p:nvSpPr>
          <p:cNvPr id="5" name="Ellipse 4">
            <a:extLst>
              <a:ext uri="{FF2B5EF4-FFF2-40B4-BE49-F238E27FC236}">
                <a16:creationId xmlns:a16="http://schemas.microsoft.com/office/drawing/2014/main" id="{19BCA54A-54B6-F2A1-85A8-5865627FB040}"/>
              </a:ext>
            </a:extLst>
          </p:cNvPr>
          <p:cNvSpPr/>
          <p:nvPr/>
        </p:nvSpPr>
        <p:spPr>
          <a:xfrm>
            <a:off x="6283792" y="1239183"/>
            <a:ext cx="3391233" cy="948433"/>
          </a:xfrm>
          <a:prstGeom prst="ellipse">
            <a:avLst/>
          </a:prstGeom>
          <a:solidFill>
            <a:srgbClr val="FFC000"/>
          </a:solidFill>
          <a:ln w="1905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i="1" dirty="0" err="1">
                <a:effectLst/>
                <a:latin typeface="Arial" panose="020B0604020202020204" pitchFamily="34" charset="0"/>
              </a:rPr>
              <a:t>Karlis-Saporta-Spinakis</a:t>
            </a:r>
            <a:endPar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8D51FA13-8C2B-F9A5-3CF5-21D9677E4728}"/>
              </a:ext>
            </a:extLst>
          </p:cNvPr>
          <p:cNvSpPr txBox="1"/>
          <p:nvPr/>
        </p:nvSpPr>
        <p:spPr>
          <a:xfrm>
            <a:off x="801689" y="2597042"/>
            <a:ext cx="4399305" cy="3693319"/>
          </a:xfrm>
          <a:prstGeom prst="rect">
            <a:avLst/>
          </a:prstGeom>
          <a:noFill/>
        </p:spPr>
        <p:txBody>
          <a:bodyPr wrap="square" rtlCol="0">
            <a:spAutoFit/>
          </a:bodyPr>
          <a:lstStyle/>
          <a:p>
            <a:pPr marL="285750" indent="-285750" algn="l" rtl="0">
              <a:buFont typeface="Wingdings" panose="05000000000000000000" pitchFamily="2" charset="2"/>
              <a:buChar char="Ø"/>
            </a:pPr>
            <a:r>
              <a:rPr lang="fr-FR" b="1" i="1" dirty="0">
                <a:latin typeface="Arial" panose="020B0604020202020204" pitchFamily="34" charset="0"/>
              </a:rPr>
              <a:t>U</a:t>
            </a:r>
            <a:r>
              <a:rPr lang="fr-FR" b="1" i="1" dirty="0">
                <a:effectLst/>
                <a:latin typeface="Arial" panose="020B0604020202020204" pitchFamily="34" charset="0"/>
              </a:rPr>
              <a:t>ne </a:t>
            </a:r>
            <a:r>
              <a:rPr lang="fr-FR" b="1" i="1" dirty="0">
                <a:solidFill>
                  <a:srgbClr val="00B050"/>
                </a:solidFill>
                <a:effectLst/>
                <a:latin typeface="Arial" panose="020B0604020202020204" pitchFamily="34" charset="0"/>
              </a:rPr>
              <a:t>valeur propre &gt; 1 </a:t>
            </a:r>
            <a:r>
              <a:rPr lang="fr-FR" b="1" i="1" dirty="0">
                <a:effectLst/>
                <a:latin typeface="Arial" panose="020B0604020202020204" pitchFamily="34" charset="0"/>
              </a:rPr>
              <a:t>indique la</a:t>
            </a:r>
            <a:br>
              <a:rPr lang="fr-FR" b="1" i="1" dirty="0">
                <a:effectLst/>
              </a:rPr>
            </a:br>
            <a:r>
              <a:rPr lang="fr-FR" b="1" i="1" dirty="0">
                <a:effectLst/>
                <a:latin typeface="Arial" panose="020B0604020202020204" pitchFamily="34" charset="0"/>
              </a:rPr>
              <a:t>conservation de la composante principale associée. </a:t>
            </a:r>
          </a:p>
          <a:p>
            <a:pPr marL="285750" indent="-285750" algn="l" rtl="0">
              <a:buFont typeface="Wingdings" panose="05000000000000000000" pitchFamily="2" charset="2"/>
              <a:buChar char="Ø"/>
            </a:pPr>
            <a:endParaRPr lang="fr-FR" b="1" i="1" dirty="0">
              <a:latin typeface="Arial" panose="020B0604020202020204" pitchFamily="34" charset="0"/>
            </a:endParaRPr>
          </a:p>
          <a:p>
            <a:pPr marL="285750" indent="-285750" algn="l" rtl="0">
              <a:buFont typeface="Wingdings" panose="05000000000000000000" pitchFamily="2" charset="2"/>
              <a:buChar char="Ø"/>
            </a:pPr>
            <a:r>
              <a:rPr lang="fr-FR" b="1" i="1" dirty="0">
                <a:latin typeface="Arial" panose="020B0604020202020204" pitchFamily="34" charset="0"/>
              </a:rPr>
              <a:t>La</a:t>
            </a:r>
            <a:r>
              <a:rPr lang="fr-FR" b="1" i="1" dirty="0">
                <a:effectLst/>
                <a:latin typeface="Arial" panose="020B0604020202020204" pitchFamily="34" charset="0"/>
              </a:rPr>
              <a:t> méthode de Kaiser ne s’applique que</a:t>
            </a:r>
            <a:r>
              <a:rPr lang="fr-FR" b="1" i="1" dirty="0">
                <a:latin typeface="Arial" panose="020B0604020202020204" pitchFamily="34" charset="0"/>
              </a:rPr>
              <a:t> </a:t>
            </a:r>
            <a:r>
              <a:rPr lang="fr-FR" b="1" i="1" dirty="0">
                <a:effectLst/>
                <a:latin typeface="Arial" panose="020B0604020202020204" pitchFamily="34" charset="0"/>
              </a:rPr>
              <a:t>lorsque les données sont normalisées. </a:t>
            </a:r>
          </a:p>
          <a:p>
            <a:pPr marL="285750" indent="-285750" algn="l" rtl="0">
              <a:buFont typeface="Wingdings" panose="05000000000000000000" pitchFamily="2" charset="2"/>
              <a:buChar char="Ø"/>
            </a:pPr>
            <a:endParaRPr lang="fr-FR" b="1" i="1" dirty="0">
              <a:latin typeface="Arial" panose="020B0604020202020204" pitchFamily="34" charset="0"/>
            </a:endParaRPr>
          </a:p>
          <a:p>
            <a:pPr marL="285750" indent="-285750" algn="l" rtl="0">
              <a:buFont typeface="Wingdings" panose="05000000000000000000" pitchFamily="2" charset="2"/>
              <a:buChar char="Ø"/>
            </a:pPr>
            <a:r>
              <a:rPr lang="fr-FR" b="1" i="1" dirty="0">
                <a:effectLst/>
                <a:latin typeface="Arial" panose="020B0604020202020204" pitchFamily="34" charset="0"/>
              </a:rPr>
              <a:t>Dans la présente étude, ce critère conduit à sélectionner </a:t>
            </a:r>
            <a:r>
              <a:rPr lang="fr-FR" b="1" i="1" dirty="0">
                <a:solidFill>
                  <a:srgbClr val="00B050"/>
                </a:solidFill>
                <a:effectLst/>
                <a:latin typeface="Arial" panose="020B0604020202020204" pitchFamily="34" charset="0"/>
              </a:rPr>
              <a:t>2</a:t>
            </a:r>
            <a:r>
              <a:rPr lang="fr-FR" b="1" i="1" dirty="0">
                <a:solidFill>
                  <a:srgbClr val="00B050"/>
                </a:solidFill>
                <a:latin typeface="Arial" panose="020B0604020202020204" pitchFamily="34" charset="0"/>
              </a:rPr>
              <a:t> </a:t>
            </a:r>
            <a:r>
              <a:rPr lang="fr-FR" b="1" i="1" dirty="0">
                <a:solidFill>
                  <a:srgbClr val="00B050"/>
                </a:solidFill>
                <a:effectLst/>
                <a:latin typeface="Arial" panose="020B0604020202020204" pitchFamily="34" charset="0"/>
              </a:rPr>
              <a:t>axes factoriels</a:t>
            </a:r>
            <a:r>
              <a:rPr lang="fr-FR" b="1" i="1" dirty="0">
                <a:effectLst/>
                <a:latin typeface="Arial" panose="020B0604020202020204" pitchFamily="34" charset="0"/>
              </a:rPr>
              <a:t>, expliquant </a:t>
            </a:r>
            <a:r>
              <a:rPr lang="fr-FR" b="1" i="1" dirty="0">
                <a:solidFill>
                  <a:srgbClr val="FF0000"/>
                </a:solidFill>
                <a:effectLst/>
                <a:latin typeface="Arial" panose="020B0604020202020204" pitchFamily="34" charset="0"/>
              </a:rPr>
              <a:t>39.9%</a:t>
            </a:r>
            <a:r>
              <a:rPr lang="fr-FR" b="1" i="1" dirty="0">
                <a:effectLst/>
                <a:latin typeface="Arial" panose="020B0604020202020204" pitchFamily="34" charset="0"/>
              </a:rPr>
              <a:t> seulement de l’inertie totale du nuage.</a:t>
            </a:r>
            <a:endParaRPr lang="fr-FR" b="1" i="1" dirty="0">
              <a:latin typeface="Arial" panose="020B0604020202020204" pitchFamily="34" charset="0"/>
            </a:endParaRPr>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023AB44E-3CD0-3F0D-CEFF-E698EC0A3428}"/>
                  </a:ext>
                </a:extLst>
              </p:cNvPr>
              <p:cNvSpPr txBox="1"/>
              <p:nvPr/>
            </p:nvSpPr>
            <p:spPr>
              <a:xfrm>
                <a:off x="5779755" y="2591826"/>
                <a:ext cx="4399305" cy="3426002"/>
              </a:xfrm>
              <a:prstGeom prst="rect">
                <a:avLst/>
              </a:prstGeom>
              <a:noFill/>
            </p:spPr>
            <p:txBody>
              <a:bodyPr wrap="square" rtlCol="0">
                <a:spAutoFit/>
              </a:bodyPr>
              <a:lstStyle/>
              <a:p>
                <a:pPr marL="285750" indent="-285750" algn="l" rtl="0">
                  <a:buFont typeface="Wingdings" panose="05000000000000000000" pitchFamily="2" charset="2"/>
                  <a:buChar char="Ø"/>
                </a:pPr>
                <a:r>
                  <a:rPr lang="fr-FR" b="1" i="1" dirty="0">
                    <a:latin typeface="Arial" panose="020B0604020202020204" pitchFamily="34" charset="0"/>
                  </a:rPr>
                  <a:t>C</a:t>
                </a:r>
                <a:r>
                  <a:rPr lang="fr-FR" b="1" i="1" dirty="0">
                    <a:effectLst/>
                    <a:latin typeface="Arial" panose="020B0604020202020204" pitchFamily="34" charset="0"/>
                  </a:rPr>
                  <a:t>ritère consiste à considérer que : </a:t>
                </a:r>
              </a:p>
              <a:p>
                <a:r>
                  <a:rPr lang="fr-FR" sz="1800" b="1" dirty="0">
                    <a:effectLst/>
                    <a:ea typeface="Calibri" panose="020F0502020204030204" pitchFamily="34" charset="0"/>
                    <a:cs typeface="Times New Roman" panose="02020603050405020304" pitchFamily="18" charset="0"/>
                  </a:rPr>
                  <a:t>                      </a:t>
                </a:r>
                <a:r>
                  <a:rPr lang="fr-FR" sz="1800" b="1" dirty="0">
                    <a:solidFill>
                      <a:schemeClr val="accent1"/>
                    </a:solidFill>
                    <a:effectLst/>
                    <a:ea typeface="Calibri" panose="020F0502020204030204" pitchFamily="34" charset="0"/>
                    <a:cs typeface="Times New Roman" panose="02020603050405020304" pitchFamily="18" charset="0"/>
                  </a:rPr>
                  <a:t>K</a:t>
                </a:r>
                <a14:m>
                  <m:oMath xmlns:m="http://schemas.openxmlformats.org/officeDocument/2006/math">
                    <m:r>
                      <a:rPr lang="fr-FR" sz="1800" b="1" i="0"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𝐒𝐒</m:t>
                    </m:r>
                    <m:r>
                      <a:rPr lang="fr-FR" sz="1800" b="1" i="0"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m:t>
                    </m:r>
                    <m:r>
                      <a:rPr lang="fr-FR" sz="1800" b="1" i="0"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𝟏</m:t>
                    </m:r>
                    <m:r>
                      <a:rPr lang="fr-FR" sz="1800" b="1" i="0"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fr-FR" sz="1800" b="1" i="1">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ctrlPr>
                      </m:radPr>
                      <m:deg/>
                      <m:e>
                        <m:f>
                          <m:fPr>
                            <m:ctrlPr>
                              <a:rPr lang="fr-FR" sz="1800" b="1" i="1">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ctrlPr>
                          </m:fPr>
                          <m:num>
                            <m:d>
                              <m:dPr>
                                <m:ctrlPr>
                                  <a:rPr lang="fr-FR" sz="1800" b="1" i="1">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fr-FR" sz="1800" b="1" i="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𝐩</m:t>
                                </m:r>
                                <m:r>
                                  <a:rPr lang="fr-FR" sz="1800" b="1" i="0"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m:t>
                                </m:r>
                                <m:r>
                                  <a:rPr lang="fr-FR" sz="1800" b="1" i="0"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𝟏</m:t>
                                </m:r>
                              </m:e>
                            </m:d>
                          </m:num>
                          <m:den>
                            <m:d>
                              <m:dPr>
                                <m:ctrlPr>
                                  <a:rPr lang="fr-FR" sz="1800" b="1" i="1">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fr-FR" sz="1800" b="1" i="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𝐧</m:t>
                                </m:r>
                                <m:r>
                                  <a:rPr lang="fr-FR" sz="1800" b="1" i="0"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m:t>
                                </m:r>
                                <m:r>
                                  <a:rPr lang="fr-FR" sz="1800" b="1" i="0" smtClean="0">
                                    <a:solidFill>
                                      <a:schemeClr val="accent1"/>
                                    </a:solidFill>
                                    <a:effectLst/>
                                    <a:latin typeface="Cambria Math" panose="02040503050406030204" pitchFamily="18" charset="0"/>
                                    <a:ea typeface="Calibri" panose="020F0502020204030204" pitchFamily="34" charset="0"/>
                                    <a:cs typeface="Times New Roman" panose="02020603050405020304" pitchFamily="18" charset="0"/>
                                  </a:rPr>
                                  <m:t>𝟏</m:t>
                                </m:r>
                              </m:e>
                            </m:d>
                          </m:den>
                        </m:f>
                      </m:e>
                    </m:rad>
                  </m:oMath>
                </a14:m>
                <a:br>
                  <a:rPr lang="fr-FR" b="1" i="1" dirty="0"/>
                </a:br>
                <a:r>
                  <a:rPr lang="fr-FR" b="1" i="1" dirty="0"/>
                  <a:t>(</a:t>
                </a:r>
                <a:r>
                  <a:rPr lang="fr-FR" b="1" i="1" dirty="0">
                    <a:effectLst/>
                    <a:latin typeface="Arial" panose="020B0604020202020204" pitchFamily="34" charset="0"/>
                  </a:rPr>
                  <a:t>n = nombre d’individus, p = nombre de variables) est la valeur minimale des valeurs propres.</a:t>
                </a:r>
              </a:p>
              <a:p>
                <a:endParaRPr lang="fr-FR" b="1" i="1" dirty="0">
                  <a:latin typeface="Arial" panose="020B0604020202020204" pitchFamily="34" charset="0"/>
                </a:endParaRPr>
              </a:p>
              <a:p>
                <a:pPr marL="285750" indent="-285750">
                  <a:buFont typeface="Wingdings" panose="05000000000000000000" pitchFamily="2" charset="2"/>
                  <a:buChar char="Ø"/>
                </a:pPr>
                <a:r>
                  <a:rPr lang="fr-FR" b="1" i="1" dirty="0">
                    <a:effectLst/>
                    <a:latin typeface="Arial" panose="020B0604020202020204" pitchFamily="34" charset="0"/>
                  </a:rPr>
                  <a:t>Si la </a:t>
                </a:r>
                <a:r>
                  <a:rPr lang="fr-FR" b="1" i="1" dirty="0">
                    <a:solidFill>
                      <a:schemeClr val="accent6"/>
                    </a:solidFill>
                    <a:effectLst/>
                    <a:latin typeface="Arial" panose="020B0604020202020204" pitchFamily="34" charset="0"/>
                  </a:rPr>
                  <a:t>valeur propre &gt; KSS</a:t>
                </a:r>
                <a:r>
                  <a:rPr lang="fr-FR" b="1" i="1" dirty="0">
                    <a:effectLst/>
                    <a:latin typeface="Arial" panose="020B0604020202020204" pitchFamily="34" charset="0"/>
                  </a:rPr>
                  <a:t>, alors on garde cette composante.</a:t>
                </a:r>
              </a:p>
              <a:p>
                <a:pPr marL="285750" indent="-285750">
                  <a:buFont typeface="Wingdings" panose="05000000000000000000" pitchFamily="2" charset="2"/>
                  <a:buChar char="Ø"/>
                </a:pPr>
                <a:endParaRPr lang="fr-FR" b="1" i="1" dirty="0">
                  <a:latin typeface="Arial" panose="020B0604020202020204" pitchFamily="34" charset="0"/>
                </a:endParaRPr>
              </a:p>
              <a:p>
                <a:pPr marL="285750" indent="-285750">
                  <a:buFont typeface="Wingdings" panose="05000000000000000000" pitchFamily="2" charset="2"/>
                  <a:buChar char="Ø"/>
                </a:pPr>
                <a:r>
                  <a:rPr lang="fr-FR" b="1" i="1" dirty="0">
                    <a:effectLst/>
                    <a:latin typeface="Arial" panose="020B0604020202020204" pitchFamily="34" charset="0"/>
                  </a:rPr>
                  <a:t>La méthode sélectionne également </a:t>
                </a:r>
                <a:r>
                  <a:rPr lang="fr-FR" b="1" i="1" dirty="0">
                    <a:solidFill>
                      <a:srgbClr val="FF0000"/>
                    </a:solidFill>
                    <a:effectLst/>
                    <a:latin typeface="Arial" panose="020B0604020202020204" pitchFamily="34" charset="0"/>
                  </a:rPr>
                  <a:t>2 composantes principales</a:t>
                </a:r>
                <a:r>
                  <a:rPr lang="fr-FR" b="1" i="1" dirty="0">
                    <a:effectLst/>
                    <a:latin typeface="Arial" panose="020B0604020202020204" pitchFamily="34" charset="0"/>
                  </a:rPr>
                  <a:t>.</a:t>
                </a:r>
                <a:endParaRPr lang="fr-FR" b="1" i="1" dirty="0">
                  <a:latin typeface="Arial" panose="020B0604020202020204" pitchFamily="34" charset="0"/>
                </a:endParaRPr>
              </a:p>
            </p:txBody>
          </p:sp>
        </mc:Choice>
        <mc:Fallback xmlns="">
          <p:sp>
            <p:nvSpPr>
              <p:cNvPr id="8" name="ZoneTexte 7">
                <a:extLst>
                  <a:ext uri="{FF2B5EF4-FFF2-40B4-BE49-F238E27FC236}">
                    <a16:creationId xmlns:a16="http://schemas.microsoft.com/office/drawing/2014/main" id="{023AB44E-3CD0-3F0D-CEFF-E698EC0A3428}"/>
                  </a:ext>
                </a:extLst>
              </p:cNvPr>
              <p:cNvSpPr txBox="1">
                <a:spLocks noRot="1" noChangeAspect="1" noMove="1" noResize="1" noEditPoints="1" noAdjustHandles="1" noChangeArrowheads="1" noChangeShapeType="1" noTextEdit="1"/>
              </p:cNvSpPr>
              <p:nvPr/>
            </p:nvSpPr>
            <p:spPr>
              <a:xfrm>
                <a:off x="5779755" y="2591826"/>
                <a:ext cx="4399305" cy="3426002"/>
              </a:xfrm>
              <a:prstGeom prst="rect">
                <a:avLst/>
              </a:prstGeom>
              <a:blipFill>
                <a:blip r:embed="rId2"/>
                <a:stretch>
                  <a:fillRect l="-1108" t="-890" b="-1957"/>
                </a:stretch>
              </a:blipFill>
            </p:spPr>
            <p:txBody>
              <a:bodyPr/>
              <a:lstStyle/>
              <a:p>
                <a:r>
                  <a:rPr lang="fr-FR">
                    <a:noFill/>
                  </a:rPr>
                  <a:t> </a:t>
                </a:r>
              </a:p>
            </p:txBody>
          </p:sp>
        </mc:Fallback>
      </mc:AlternateContent>
      <p:sp>
        <p:nvSpPr>
          <p:cNvPr id="7" name="Rectangle à coins arrondis 6">
            <a:extLst>
              <a:ext uri="{FF2B5EF4-FFF2-40B4-BE49-F238E27FC236}">
                <a16:creationId xmlns:a16="http://schemas.microsoft.com/office/drawing/2014/main" id="{517F8B95-D9BE-026B-4347-3FCF2CEF61CA}"/>
              </a:ext>
            </a:extLst>
          </p:cNvPr>
          <p:cNvSpPr/>
          <p:nvPr/>
        </p:nvSpPr>
        <p:spPr>
          <a:xfrm>
            <a:off x="10433132" y="1398133"/>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9" name="Rectangle à coins arrondis 7">
            <a:extLst>
              <a:ext uri="{FF2B5EF4-FFF2-40B4-BE49-F238E27FC236}">
                <a16:creationId xmlns:a16="http://schemas.microsoft.com/office/drawing/2014/main" id="{39EA82B9-9D4E-3E87-3B74-2F54CA2B37B8}"/>
              </a:ext>
            </a:extLst>
          </p:cNvPr>
          <p:cNvSpPr/>
          <p:nvPr/>
        </p:nvSpPr>
        <p:spPr>
          <a:xfrm>
            <a:off x="10457344" y="2141687"/>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10" name="Rectangle à coins arrondis 8">
            <a:extLst>
              <a:ext uri="{FF2B5EF4-FFF2-40B4-BE49-F238E27FC236}">
                <a16:creationId xmlns:a16="http://schemas.microsoft.com/office/drawing/2014/main" id="{F5BDB0ED-3FCB-C7F8-F843-FB74481EA21E}"/>
              </a:ext>
            </a:extLst>
          </p:cNvPr>
          <p:cNvSpPr/>
          <p:nvPr/>
        </p:nvSpPr>
        <p:spPr>
          <a:xfrm>
            <a:off x="10457344" y="2882107"/>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11" name="Rectangle à coins arrondis 10">
            <a:extLst>
              <a:ext uri="{FF2B5EF4-FFF2-40B4-BE49-F238E27FC236}">
                <a16:creationId xmlns:a16="http://schemas.microsoft.com/office/drawing/2014/main" id="{24865502-DA5F-B561-31D6-40A19763D8F2}"/>
              </a:ext>
            </a:extLst>
          </p:cNvPr>
          <p:cNvSpPr/>
          <p:nvPr/>
        </p:nvSpPr>
        <p:spPr>
          <a:xfrm>
            <a:off x="10464961" y="3646127"/>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12" name="Rectangle à coins arrondis 19">
            <a:extLst>
              <a:ext uri="{FF2B5EF4-FFF2-40B4-BE49-F238E27FC236}">
                <a16:creationId xmlns:a16="http://schemas.microsoft.com/office/drawing/2014/main" id="{2758C738-CD39-3B7E-5750-ED20051874AC}"/>
              </a:ext>
            </a:extLst>
          </p:cNvPr>
          <p:cNvSpPr/>
          <p:nvPr/>
        </p:nvSpPr>
        <p:spPr>
          <a:xfrm>
            <a:off x="10464696" y="4375819"/>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13" name="Flèche vers le bas 29">
            <a:extLst>
              <a:ext uri="{FF2B5EF4-FFF2-40B4-BE49-F238E27FC236}">
                <a16:creationId xmlns:a16="http://schemas.microsoft.com/office/drawing/2014/main" id="{549039B2-A0C3-DF3C-EAAF-34EABD2B7B14}"/>
              </a:ext>
            </a:extLst>
          </p:cNvPr>
          <p:cNvSpPr/>
          <p:nvPr/>
        </p:nvSpPr>
        <p:spPr>
          <a:xfrm>
            <a:off x="11176380" y="2015394"/>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vers le bas 30">
            <a:extLst>
              <a:ext uri="{FF2B5EF4-FFF2-40B4-BE49-F238E27FC236}">
                <a16:creationId xmlns:a16="http://schemas.microsoft.com/office/drawing/2014/main" id="{6F85234A-52CB-F345-7E61-8661FE7FE576}"/>
              </a:ext>
            </a:extLst>
          </p:cNvPr>
          <p:cNvSpPr/>
          <p:nvPr/>
        </p:nvSpPr>
        <p:spPr>
          <a:xfrm>
            <a:off x="11168760" y="4241425"/>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vers le bas 31">
            <a:extLst>
              <a:ext uri="{FF2B5EF4-FFF2-40B4-BE49-F238E27FC236}">
                <a16:creationId xmlns:a16="http://schemas.microsoft.com/office/drawing/2014/main" id="{1C113A27-F1AB-4910-968F-9D14FF312C9D}"/>
              </a:ext>
            </a:extLst>
          </p:cNvPr>
          <p:cNvSpPr/>
          <p:nvPr/>
        </p:nvSpPr>
        <p:spPr>
          <a:xfrm>
            <a:off x="11168760" y="2754534"/>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lèche vers le bas 33">
            <a:extLst>
              <a:ext uri="{FF2B5EF4-FFF2-40B4-BE49-F238E27FC236}">
                <a16:creationId xmlns:a16="http://schemas.microsoft.com/office/drawing/2014/main" id="{6437F5B9-9602-29BF-DB54-5747F849A47B}"/>
              </a:ext>
            </a:extLst>
          </p:cNvPr>
          <p:cNvSpPr/>
          <p:nvPr/>
        </p:nvSpPr>
        <p:spPr>
          <a:xfrm>
            <a:off x="11176380" y="3519834"/>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02064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 coins arrondis 12">
            <a:extLst>
              <a:ext uri="{FF2B5EF4-FFF2-40B4-BE49-F238E27FC236}">
                <a16:creationId xmlns:a16="http://schemas.microsoft.com/office/drawing/2014/main" id="{0C240027-0E34-D226-0AE9-C49B4D8BADA8}"/>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CRITERES DE DETERMINATION DU NOMBRE D’AXES FACTORIELS</a:t>
            </a:r>
          </a:p>
        </p:txBody>
      </p:sp>
      <p:sp>
        <p:nvSpPr>
          <p:cNvPr id="27" name="Ellipse 26">
            <a:extLst>
              <a:ext uri="{FF2B5EF4-FFF2-40B4-BE49-F238E27FC236}">
                <a16:creationId xmlns:a16="http://schemas.microsoft.com/office/drawing/2014/main" id="{CBCAFDB2-B52C-5F62-B733-83BF5D0E20EB}"/>
              </a:ext>
            </a:extLst>
          </p:cNvPr>
          <p:cNvSpPr/>
          <p:nvPr/>
        </p:nvSpPr>
        <p:spPr>
          <a:xfrm>
            <a:off x="597160" y="1338129"/>
            <a:ext cx="3405673" cy="1336694"/>
          </a:xfrm>
          <a:prstGeom prst="ellipse">
            <a:avLst/>
          </a:prstGeom>
          <a:solidFill>
            <a:srgbClr val="FFC000"/>
          </a:solidFill>
          <a:ln w="1905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dirty="0"/>
              <a:t>Critère du Coude</a:t>
            </a:r>
          </a:p>
        </p:txBody>
      </p:sp>
      <p:pic>
        <p:nvPicPr>
          <p:cNvPr id="28" name="Image 27">
            <a:extLst>
              <a:ext uri="{FF2B5EF4-FFF2-40B4-BE49-F238E27FC236}">
                <a16:creationId xmlns:a16="http://schemas.microsoft.com/office/drawing/2014/main" id="{D0C63A03-DD0F-CD11-3AFA-8EFF873D2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4351" y="1262922"/>
            <a:ext cx="5429925" cy="3268836"/>
          </a:xfrm>
          <a:prstGeom prst="rect">
            <a:avLst/>
          </a:prstGeom>
        </p:spPr>
      </p:pic>
      <p:sp>
        <p:nvSpPr>
          <p:cNvPr id="29" name="ZoneTexte 28">
            <a:extLst>
              <a:ext uri="{FF2B5EF4-FFF2-40B4-BE49-F238E27FC236}">
                <a16:creationId xmlns:a16="http://schemas.microsoft.com/office/drawing/2014/main" id="{B94E3D89-F50A-42CC-53AB-8CCE5856BE36}"/>
              </a:ext>
            </a:extLst>
          </p:cNvPr>
          <p:cNvSpPr txBox="1"/>
          <p:nvPr/>
        </p:nvSpPr>
        <p:spPr>
          <a:xfrm>
            <a:off x="4333240" y="4550723"/>
            <a:ext cx="6340981" cy="369332"/>
          </a:xfrm>
          <a:prstGeom prst="rect">
            <a:avLst/>
          </a:prstGeom>
          <a:noFill/>
        </p:spPr>
        <p:txBody>
          <a:bodyPr wrap="square" rtlCol="0">
            <a:spAutoFit/>
          </a:bodyPr>
          <a:lstStyle/>
          <a:p>
            <a:r>
              <a:rPr lang="fr-FR" b="1" i="1" dirty="0"/>
              <a:t>Nombre de Composantes Principales par la méthode du Coude</a:t>
            </a:r>
          </a:p>
        </p:txBody>
      </p:sp>
      <p:sp>
        <p:nvSpPr>
          <p:cNvPr id="30" name="Flèche : droite 29">
            <a:extLst>
              <a:ext uri="{FF2B5EF4-FFF2-40B4-BE49-F238E27FC236}">
                <a16:creationId xmlns:a16="http://schemas.microsoft.com/office/drawing/2014/main" id="{1998697F-FFB6-3DC3-7E08-991F7B7A2C1A}"/>
              </a:ext>
            </a:extLst>
          </p:cNvPr>
          <p:cNvSpPr/>
          <p:nvPr/>
        </p:nvSpPr>
        <p:spPr>
          <a:xfrm>
            <a:off x="3601616" y="2491396"/>
            <a:ext cx="802433" cy="301376"/>
          </a:xfrm>
          <a:prstGeom prst="rightArrow">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1" name="Rectangle : coins arrondis 30">
            <a:extLst>
              <a:ext uri="{FF2B5EF4-FFF2-40B4-BE49-F238E27FC236}">
                <a16:creationId xmlns:a16="http://schemas.microsoft.com/office/drawing/2014/main" id="{CEE99741-4A3C-31AD-6421-6839B43395A4}"/>
              </a:ext>
            </a:extLst>
          </p:cNvPr>
          <p:cNvSpPr/>
          <p:nvPr/>
        </p:nvSpPr>
        <p:spPr>
          <a:xfrm>
            <a:off x="597160" y="3059975"/>
            <a:ext cx="3405673" cy="3275511"/>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2" name="ZoneTexte 31">
            <a:extLst>
              <a:ext uri="{FF2B5EF4-FFF2-40B4-BE49-F238E27FC236}">
                <a16:creationId xmlns:a16="http://schemas.microsoft.com/office/drawing/2014/main" id="{441CEB16-0E56-CF71-52C7-5918DD0E63A0}"/>
              </a:ext>
            </a:extLst>
          </p:cNvPr>
          <p:cNvSpPr txBox="1"/>
          <p:nvPr/>
        </p:nvSpPr>
        <p:spPr>
          <a:xfrm>
            <a:off x="628435" y="3429000"/>
            <a:ext cx="3343121" cy="2308324"/>
          </a:xfrm>
          <a:prstGeom prst="rect">
            <a:avLst/>
          </a:prstGeom>
          <a:noFill/>
        </p:spPr>
        <p:txBody>
          <a:bodyPr wrap="square" rtlCol="0">
            <a:spAutoFit/>
          </a:bodyPr>
          <a:lstStyle/>
          <a:p>
            <a:pPr marL="285750" indent="-285750">
              <a:buFont typeface="Wingdings" panose="05000000000000000000" pitchFamily="2" charset="2"/>
              <a:buChar char="Ø"/>
            </a:pPr>
            <a:r>
              <a:rPr lang="fr-FR" b="1" i="1" dirty="0">
                <a:effectLst/>
                <a:latin typeface="Arial" panose="020B0604020202020204" pitchFamily="34" charset="0"/>
              </a:rPr>
              <a:t>la chute d’inertie est très importante dès le </a:t>
            </a:r>
            <a:r>
              <a:rPr lang="fr-FR" b="1" i="1" dirty="0">
                <a:solidFill>
                  <a:srgbClr val="FF0000"/>
                </a:solidFill>
                <a:effectLst/>
                <a:latin typeface="Arial" panose="020B0604020202020204" pitchFamily="34" charset="0"/>
              </a:rPr>
              <a:t>deuxième</a:t>
            </a:r>
            <a:r>
              <a:rPr lang="fr-FR" b="1" i="1" dirty="0">
                <a:effectLst/>
                <a:latin typeface="Arial" panose="020B0604020202020204" pitchFamily="34" charset="0"/>
              </a:rPr>
              <a:t> et le </a:t>
            </a:r>
            <a:r>
              <a:rPr lang="fr-FR" b="1" i="1" dirty="0">
                <a:solidFill>
                  <a:srgbClr val="FF0000"/>
                </a:solidFill>
                <a:effectLst/>
                <a:latin typeface="Arial" panose="020B0604020202020204" pitchFamily="34" charset="0"/>
              </a:rPr>
              <a:t>quatrième</a:t>
            </a:r>
            <a:r>
              <a:rPr lang="fr-FR" b="1" i="1" dirty="0">
                <a:effectLst/>
                <a:latin typeface="Arial" panose="020B0604020202020204" pitchFamily="34" charset="0"/>
              </a:rPr>
              <a:t> axe. Les 4 axes présentent </a:t>
            </a:r>
            <a:r>
              <a:rPr lang="fr-FR" b="1" i="1" dirty="0">
                <a:solidFill>
                  <a:srgbClr val="FF0000"/>
                </a:solidFill>
                <a:effectLst/>
                <a:latin typeface="Arial" panose="020B0604020202020204" pitchFamily="34" charset="0"/>
              </a:rPr>
              <a:t>62.03%</a:t>
            </a:r>
            <a:r>
              <a:rPr lang="fr-FR" b="1" i="1" dirty="0">
                <a:effectLst/>
                <a:latin typeface="Arial" panose="020B0604020202020204" pitchFamily="34" charset="0"/>
              </a:rPr>
              <a:t> de l’information (variance) contenue dans les données.</a:t>
            </a:r>
            <a:endParaRPr lang="fr-FR" dirty="0"/>
          </a:p>
        </p:txBody>
      </p:sp>
      <p:sp>
        <p:nvSpPr>
          <p:cNvPr id="2" name="Rectangle à coins arrondis 6">
            <a:extLst>
              <a:ext uri="{FF2B5EF4-FFF2-40B4-BE49-F238E27FC236}">
                <a16:creationId xmlns:a16="http://schemas.microsoft.com/office/drawing/2014/main" id="{05DFD5B3-406A-69FE-CDCE-DC58531B1F49}"/>
              </a:ext>
            </a:extLst>
          </p:cNvPr>
          <p:cNvSpPr/>
          <p:nvPr/>
        </p:nvSpPr>
        <p:spPr>
          <a:xfrm>
            <a:off x="10411582" y="1633951"/>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3" name="Rectangle à coins arrondis 7">
            <a:extLst>
              <a:ext uri="{FF2B5EF4-FFF2-40B4-BE49-F238E27FC236}">
                <a16:creationId xmlns:a16="http://schemas.microsoft.com/office/drawing/2014/main" id="{B69D93FA-8426-0736-4476-A46623C7F4C8}"/>
              </a:ext>
            </a:extLst>
          </p:cNvPr>
          <p:cNvSpPr/>
          <p:nvPr/>
        </p:nvSpPr>
        <p:spPr>
          <a:xfrm>
            <a:off x="10435794" y="2377505"/>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4" name="Rectangle à coins arrondis 8">
            <a:extLst>
              <a:ext uri="{FF2B5EF4-FFF2-40B4-BE49-F238E27FC236}">
                <a16:creationId xmlns:a16="http://schemas.microsoft.com/office/drawing/2014/main" id="{FCCA21FF-9B76-EF06-09C0-AE7A3DE9D7A6}"/>
              </a:ext>
            </a:extLst>
          </p:cNvPr>
          <p:cNvSpPr/>
          <p:nvPr/>
        </p:nvSpPr>
        <p:spPr>
          <a:xfrm>
            <a:off x="10435794" y="3117925"/>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5" name="Rectangle à coins arrondis 10">
            <a:extLst>
              <a:ext uri="{FF2B5EF4-FFF2-40B4-BE49-F238E27FC236}">
                <a16:creationId xmlns:a16="http://schemas.microsoft.com/office/drawing/2014/main" id="{D8C65D28-64E2-FC56-B314-4819F67E700E}"/>
              </a:ext>
            </a:extLst>
          </p:cNvPr>
          <p:cNvSpPr/>
          <p:nvPr/>
        </p:nvSpPr>
        <p:spPr>
          <a:xfrm>
            <a:off x="10443411" y="3881945"/>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6" name="Rectangle à coins arrondis 19">
            <a:extLst>
              <a:ext uri="{FF2B5EF4-FFF2-40B4-BE49-F238E27FC236}">
                <a16:creationId xmlns:a16="http://schemas.microsoft.com/office/drawing/2014/main" id="{51141EFB-CA5B-7AEA-EB60-D720B0500B34}"/>
              </a:ext>
            </a:extLst>
          </p:cNvPr>
          <p:cNvSpPr/>
          <p:nvPr/>
        </p:nvSpPr>
        <p:spPr>
          <a:xfrm>
            <a:off x="10443146" y="4611637"/>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7" name="Flèche vers le bas 29">
            <a:extLst>
              <a:ext uri="{FF2B5EF4-FFF2-40B4-BE49-F238E27FC236}">
                <a16:creationId xmlns:a16="http://schemas.microsoft.com/office/drawing/2014/main" id="{F08EE39C-E70A-30C2-C16B-6ADA0531CB23}"/>
              </a:ext>
            </a:extLst>
          </p:cNvPr>
          <p:cNvSpPr/>
          <p:nvPr/>
        </p:nvSpPr>
        <p:spPr>
          <a:xfrm>
            <a:off x="11154830" y="225121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e bas 30">
            <a:extLst>
              <a:ext uri="{FF2B5EF4-FFF2-40B4-BE49-F238E27FC236}">
                <a16:creationId xmlns:a16="http://schemas.microsoft.com/office/drawing/2014/main" id="{B98C3D32-1A59-7871-CC2C-524571C37C49}"/>
              </a:ext>
            </a:extLst>
          </p:cNvPr>
          <p:cNvSpPr/>
          <p:nvPr/>
        </p:nvSpPr>
        <p:spPr>
          <a:xfrm>
            <a:off x="11147210" y="4477243"/>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vers le bas 31">
            <a:extLst>
              <a:ext uri="{FF2B5EF4-FFF2-40B4-BE49-F238E27FC236}">
                <a16:creationId xmlns:a16="http://schemas.microsoft.com/office/drawing/2014/main" id="{1232A253-9C1E-8F8A-C516-157A61220FD0}"/>
              </a:ext>
            </a:extLst>
          </p:cNvPr>
          <p:cNvSpPr/>
          <p:nvPr/>
        </p:nvSpPr>
        <p:spPr>
          <a:xfrm>
            <a:off x="11147210" y="299035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bas 33">
            <a:extLst>
              <a:ext uri="{FF2B5EF4-FFF2-40B4-BE49-F238E27FC236}">
                <a16:creationId xmlns:a16="http://schemas.microsoft.com/office/drawing/2014/main" id="{FC84A915-526B-2961-C9B4-55BC53846B16}"/>
              </a:ext>
            </a:extLst>
          </p:cNvPr>
          <p:cNvSpPr/>
          <p:nvPr/>
        </p:nvSpPr>
        <p:spPr>
          <a:xfrm>
            <a:off x="11154830" y="375565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81693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ACA11AD3-D92B-1471-AEC3-7038528913E4}"/>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LA CONSTRUCTION DES AXES FACTORIELS DE L’AFDM</a:t>
            </a:r>
          </a:p>
        </p:txBody>
      </p:sp>
      <p:sp>
        <p:nvSpPr>
          <p:cNvPr id="14" name="Rectangle : coins arrondis 13">
            <a:extLst>
              <a:ext uri="{FF2B5EF4-FFF2-40B4-BE49-F238E27FC236}">
                <a16:creationId xmlns:a16="http://schemas.microsoft.com/office/drawing/2014/main" id="{0325A80E-CFD6-E361-A78E-BC36AFE44DFD}"/>
              </a:ext>
            </a:extLst>
          </p:cNvPr>
          <p:cNvSpPr/>
          <p:nvPr/>
        </p:nvSpPr>
        <p:spPr>
          <a:xfrm>
            <a:off x="589332" y="1701499"/>
            <a:ext cx="4493556" cy="4627984"/>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l"/>
            <a:endParaRPr lang="fr-FR" dirty="0"/>
          </a:p>
        </p:txBody>
      </p:sp>
      <p:sp>
        <p:nvSpPr>
          <p:cNvPr id="15" name="Rectangle : coins arrondis 14">
            <a:extLst>
              <a:ext uri="{FF2B5EF4-FFF2-40B4-BE49-F238E27FC236}">
                <a16:creationId xmlns:a16="http://schemas.microsoft.com/office/drawing/2014/main" id="{F8497F2F-5464-56B1-644E-BCFC077B69DE}"/>
              </a:ext>
            </a:extLst>
          </p:cNvPr>
          <p:cNvSpPr/>
          <p:nvPr/>
        </p:nvSpPr>
        <p:spPr>
          <a:xfrm>
            <a:off x="5756821" y="1676617"/>
            <a:ext cx="4460199" cy="4652866"/>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6" name="Ellipse 15">
            <a:extLst>
              <a:ext uri="{FF2B5EF4-FFF2-40B4-BE49-F238E27FC236}">
                <a16:creationId xmlns:a16="http://schemas.microsoft.com/office/drawing/2014/main" id="{4B9FB660-7DF9-82AF-9C56-F25B7B465582}"/>
              </a:ext>
            </a:extLst>
          </p:cNvPr>
          <p:cNvSpPr/>
          <p:nvPr/>
        </p:nvSpPr>
        <p:spPr>
          <a:xfrm>
            <a:off x="1201138" y="1239183"/>
            <a:ext cx="3191284" cy="948433"/>
          </a:xfrm>
          <a:prstGeom prst="ellipse">
            <a:avLst/>
          </a:prstGeom>
          <a:solidFill>
            <a:schemeClr val="accent4">
              <a:lumMod val="60000"/>
              <a:lumOff val="40000"/>
            </a:schemeClr>
          </a:solidFill>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dirty="0"/>
              <a:t>Composante 1 (20,63%)</a:t>
            </a:r>
          </a:p>
        </p:txBody>
      </p:sp>
      <p:sp>
        <p:nvSpPr>
          <p:cNvPr id="17" name="Ellipse 16">
            <a:extLst>
              <a:ext uri="{FF2B5EF4-FFF2-40B4-BE49-F238E27FC236}">
                <a16:creationId xmlns:a16="http://schemas.microsoft.com/office/drawing/2014/main" id="{85108D08-124E-F277-2C17-B9C65B3FD9FE}"/>
              </a:ext>
            </a:extLst>
          </p:cNvPr>
          <p:cNvSpPr/>
          <p:nvPr/>
        </p:nvSpPr>
        <p:spPr>
          <a:xfrm>
            <a:off x="6435180" y="1202400"/>
            <a:ext cx="3140970" cy="948433"/>
          </a:xfrm>
          <a:prstGeom prst="ellipse">
            <a:avLst/>
          </a:prstGeom>
          <a:solidFill>
            <a:schemeClr val="accent4">
              <a:lumMod val="60000"/>
              <a:lumOff val="40000"/>
            </a:schemeClr>
          </a:solidFill>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dirty="0"/>
              <a:t>Composante 2 (19,24%)</a:t>
            </a:r>
            <a:endPar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ZoneTexte 17">
            <a:extLst>
              <a:ext uri="{FF2B5EF4-FFF2-40B4-BE49-F238E27FC236}">
                <a16:creationId xmlns:a16="http://schemas.microsoft.com/office/drawing/2014/main" id="{182E0C5F-95A4-5B29-A25E-0EAF6216FBAA}"/>
              </a:ext>
            </a:extLst>
          </p:cNvPr>
          <p:cNvSpPr txBox="1"/>
          <p:nvPr/>
        </p:nvSpPr>
        <p:spPr>
          <a:xfrm>
            <a:off x="818964" y="3053571"/>
            <a:ext cx="1736237" cy="2862322"/>
          </a:xfrm>
          <a:prstGeom prst="rect">
            <a:avLst/>
          </a:prstGeom>
          <a:noFill/>
        </p:spPr>
        <p:txBody>
          <a:bodyPr wrap="square" rtlCol="0">
            <a:spAutoFit/>
          </a:bodyPr>
          <a:lstStyle/>
          <a:p>
            <a:pPr marL="285750" indent="-285750">
              <a:buFont typeface="Wingdings" panose="05000000000000000000" pitchFamily="2" charset="2"/>
              <a:buChar char="Ø"/>
            </a:pPr>
            <a:r>
              <a:rPr lang="fr-FR" b="1" i="1" dirty="0"/>
              <a:t>EM</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CU2VS</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err="1"/>
              <a:t>BBtmm</a:t>
            </a:r>
            <a:endParaRPr lang="fr-FR" b="1" i="1" dirty="0"/>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B2013</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LP</a:t>
            </a:r>
          </a:p>
          <a:p>
            <a:pPr marL="285750" indent="-285750">
              <a:buFont typeface="Wingdings" panose="05000000000000000000" pitchFamily="2" charset="2"/>
              <a:buChar char="Ø"/>
            </a:pPr>
            <a:endParaRPr lang="fr-FR" b="1" i="1" dirty="0"/>
          </a:p>
        </p:txBody>
      </p:sp>
      <p:sp>
        <p:nvSpPr>
          <p:cNvPr id="19" name="ZoneTexte 18">
            <a:extLst>
              <a:ext uri="{FF2B5EF4-FFF2-40B4-BE49-F238E27FC236}">
                <a16:creationId xmlns:a16="http://schemas.microsoft.com/office/drawing/2014/main" id="{CBC66D33-77D7-CAFC-4E21-A858A1C7724E}"/>
              </a:ext>
            </a:extLst>
          </p:cNvPr>
          <p:cNvSpPr txBox="1"/>
          <p:nvPr/>
        </p:nvSpPr>
        <p:spPr>
          <a:xfrm>
            <a:off x="6132870" y="3053571"/>
            <a:ext cx="1671523" cy="2862322"/>
          </a:xfrm>
          <a:prstGeom prst="rect">
            <a:avLst/>
          </a:prstGeom>
          <a:noFill/>
        </p:spPr>
        <p:txBody>
          <a:bodyPr wrap="square" rtlCol="0">
            <a:spAutoFit/>
          </a:bodyPr>
          <a:lstStyle/>
          <a:p>
            <a:pPr marL="285750" indent="-285750">
              <a:buFont typeface="Wingdings" panose="05000000000000000000" pitchFamily="2" charset="2"/>
              <a:buChar char="Ø"/>
            </a:pPr>
            <a:r>
              <a:rPr lang="fr-FR" b="1" i="1" dirty="0"/>
              <a:t>EM</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CU2VS</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err="1"/>
              <a:t>BBmp</a:t>
            </a:r>
            <a:endParaRPr lang="fr-FR" b="1" i="1" dirty="0"/>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B2007</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B2011</a:t>
            </a:r>
          </a:p>
          <a:p>
            <a:pPr marL="285750" indent="-285750">
              <a:buFont typeface="Wingdings" panose="05000000000000000000" pitchFamily="2" charset="2"/>
              <a:buChar char="Ø"/>
            </a:pPr>
            <a:endParaRPr lang="fr-FR" b="1" i="1" dirty="0"/>
          </a:p>
        </p:txBody>
      </p:sp>
      <p:cxnSp>
        <p:nvCxnSpPr>
          <p:cNvPr id="21" name="Connecteur droit 20">
            <a:extLst>
              <a:ext uri="{FF2B5EF4-FFF2-40B4-BE49-F238E27FC236}">
                <a16:creationId xmlns:a16="http://schemas.microsoft.com/office/drawing/2014/main" id="{77250FBE-9D6B-A477-543A-74FA884D85D0}"/>
              </a:ext>
            </a:extLst>
          </p:cNvPr>
          <p:cNvCxnSpPr>
            <a:cxnSpLocks/>
            <a:endCxn id="14" idx="2"/>
          </p:cNvCxnSpPr>
          <p:nvPr/>
        </p:nvCxnSpPr>
        <p:spPr>
          <a:xfrm flipH="1">
            <a:off x="2836110" y="2295331"/>
            <a:ext cx="396" cy="403415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F705F92D-6909-EB17-AF3D-4F1F3EFDF8FB}"/>
              </a:ext>
            </a:extLst>
          </p:cNvPr>
          <p:cNvCxnSpPr/>
          <p:nvPr/>
        </p:nvCxnSpPr>
        <p:spPr>
          <a:xfrm flipH="1">
            <a:off x="7998955" y="2295331"/>
            <a:ext cx="396" cy="403415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DADCC08D-F7AD-E60C-C938-BB3B6ECBA0D7}"/>
              </a:ext>
            </a:extLst>
          </p:cNvPr>
          <p:cNvCxnSpPr>
            <a:cxnSpLocks/>
          </p:cNvCxnSpPr>
          <p:nvPr/>
        </p:nvCxnSpPr>
        <p:spPr>
          <a:xfrm>
            <a:off x="611990" y="2745616"/>
            <a:ext cx="444824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C183A0EC-F684-FA23-FB99-7DB50B3505B4}"/>
              </a:ext>
            </a:extLst>
          </p:cNvPr>
          <p:cNvCxnSpPr/>
          <p:nvPr/>
        </p:nvCxnSpPr>
        <p:spPr>
          <a:xfrm>
            <a:off x="5756821" y="2745616"/>
            <a:ext cx="444824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26" name="Signe Plus 25">
            <a:extLst>
              <a:ext uri="{FF2B5EF4-FFF2-40B4-BE49-F238E27FC236}">
                <a16:creationId xmlns:a16="http://schemas.microsoft.com/office/drawing/2014/main" id="{C1AAD41C-78A4-0A51-31F2-825E862C3D43}"/>
              </a:ext>
            </a:extLst>
          </p:cNvPr>
          <p:cNvSpPr/>
          <p:nvPr/>
        </p:nvSpPr>
        <p:spPr>
          <a:xfrm>
            <a:off x="1622644" y="2295331"/>
            <a:ext cx="342372" cy="342570"/>
          </a:xfrm>
          <a:prstGeom prst="mathPlus">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Signe Plus 26">
            <a:extLst>
              <a:ext uri="{FF2B5EF4-FFF2-40B4-BE49-F238E27FC236}">
                <a16:creationId xmlns:a16="http://schemas.microsoft.com/office/drawing/2014/main" id="{CB34BF65-5C4F-A65A-AA78-BD0C03F139C6}"/>
              </a:ext>
            </a:extLst>
          </p:cNvPr>
          <p:cNvSpPr/>
          <p:nvPr/>
        </p:nvSpPr>
        <p:spPr>
          <a:xfrm>
            <a:off x="6770511" y="2295331"/>
            <a:ext cx="342372" cy="342570"/>
          </a:xfrm>
          <a:prstGeom prst="mathPlus">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Signe Moins 27">
            <a:extLst>
              <a:ext uri="{FF2B5EF4-FFF2-40B4-BE49-F238E27FC236}">
                <a16:creationId xmlns:a16="http://schemas.microsoft.com/office/drawing/2014/main" id="{086B366C-643A-DB7E-7A56-B8B151D19A4C}"/>
              </a:ext>
            </a:extLst>
          </p:cNvPr>
          <p:cNvSpPr/>
          <p:nvPr/>
        </p:nvSpPr>
        <p:spPr>
          <a:xfrm>
            <a:off x="3766696" y="2235018"/>
            <a:ext cx="446372" cy="463195"/>
          </a:xfrm>
          <a:prstGeom prst="mathMinus">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Signe Moins 28">
            <a:extLst>
              <a:ext uri="{FF2B5EF4-FFF2-40B4-BE49-F238E27FC236}">
                <a16:creationId xmlns:a16="http://schemas.microsoft.com/office/drawing/2014/main" id="{D0D4569E-8DB1-D4FA-60E3-EBD80B45DD43}"/>
              </a:ext>
            </a:extLst>
          </p:cNvPr>
          <p:cNvSpPr/>
          <p:nvPr/>
        </p:nvSpPr>
        <p:spPr>
          <a:xfrm>
            <a:off x="8885423" y="2235018"/>
            <a:ext cx="446372" cy="463195"/>
          </a:xfrm>
          <a:prstGeom prst="mathMinus">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878ADB55-BACA-83A9-7115-8B494E56458C}"/>
              </a:ext>
            </a:extLst>
          </p:cNvPr>
          <p:cNvSpPr txBox="1"/>
          <p:nvPr/>
        </p:nvSpPr>
        <p:spPr>
          <a:xfrm>
            <a:off x="3071242" y="3051773"/>
            <a:ext cx="1736237" cy="2862322"/>
          </a:xfrm>
          <a:prstGeom prst="rect">
            <a:avLst/>
          </a:prstGeom>
          <a:noFill/>
        </p:spPr>
        <p:txBody>
          <a:bodyPr wrap="square" rtlCol="0">
            <a:spAutoFit/>
          </a:bodyPr>
          <a:lstStyle/>
          <a:p>
            <a:pPr marL="285750" indent="-285750">
              <a:buFont typeface="Wingdings" panose="05000000000000000000" pitchFamily="2" charset="2"/>
              <a:buChar char="Ø"/>
            </a:pPr>
            <a:r>
              <a:rPr lang="fr-FR" b="1" i="1" dirty="0"/>
              <a:t>BE</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CS22V</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A2010</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B2009</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TA</a:t>
            </a:r>
          </a:p>
          <a:p>
            <a:pPr marL="285750" indent="-285750">
              <a:buFont typeface="Wingdings" panose="05000000000000000000" pitchFamily="2" charset="2"/>
              <a:buChar char="Ø"/>
            </a:pPr>
            <a:endParaRPr lang="fr-FR" b="1" i="1" dirty="0"/>
          </a:p>
        </p:txBody>
      </p:sp>
      <p:sp>
        <p:nvSpPr>
          <p:cNvPr id="31" name="ZoneTexte 30">
            <a:extLst>
              <a:ext uri="{FF2B5EF4-FFF2-40B4-BE49-F238E27FC236}">
                <a16:creationId xmlns:a16="http://schemas.microsoft.com/office/drawing/2014/main" id="{7C3F2112-1570-741F-7BE5-50B9EC6D9927}"/>
              </a:ext>
            </a:extLst>
          </p:cNvPr>
          <p:cNvSpPr txBox="1"/>
          <p:nvPr/>
        </p:nvSpPr>
        <p:spPr>
          <a:xfrm>
            <a:off x="8375004" y="3059756"/>
            <a:ext cx="1671523" cy="2862322"/>
          </a:xfrm>
          <a:prstGeom prst="rect">
            <a:avLst/>
          </a:prstGeom>
          <a:noFill/>
        </p:spPr>
        <p:txBody>
          <a:bodyPr wrap="square" rtlCol="0">
            <a:spAutoFit/>
          </a:bodyPr>
          <a:lstStyle/>
          <a:p>
            <a:pPr marL="285750" indent="-285750">
              <a:buFont typeface="Wingdings" panose="05000000000000000000" pitchFamily="2" charset="2"/>
              <a:buChar char="Ø"/>
            </a:pPr>
            <a:r>
              <a:rPr lang="fr-FR" b="1" i="1" dirty="0"/>
              <a:t>ME</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CS22V</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err="1"/>
              <a:t>BBtmm</a:t>
            </a:r>
            <a:endParaRPr lang="fr-FR" b="1" i="1" dirty="0"/>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A2014</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TMJA</a:t>
            </a:r>
          </a:p>
          <a:p>
            <a:pPr marL="285750" indent="-285750">
              <a:buFont typeface="Wingdings" panose="05000000000000000000" pitchFamily="2" charset="2"/>
              <a:buChar char="Ø"/>
            </a:pPr>
            <a:endParaRPr lang="fr-FR" b="1" i="1" dirty="0"/>
          </a:p>
        </p:txBody>
      </p:sp>
      <p:sp>
        <p:nvSpPr>
          <p:cNvPr id="20" name="Rectangle à coins arrondis 6">
            <a:extLst>
              <a:ext uri="{FF2B5EF4-FFF2-40B4-BE49-F238E27FC236}">
                <a16:creationId xmlns:a16="http://schemas.microsoft.com/office/drawing/2014/main" id="{87AED369-9D3D-75EB-F817-F4EEEA4CED78}"/>
              </a:ext>
            </a:extLst>
          </p:cNvPr>
          <p:cNvSpPr/>
          <p:nvPr/>
        </p:nvSpPr>
        <p:spPr>
          <a:xfrm>
            <a:off x="10416251" y="1544101"/>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23" name="Rectangle à coins arrondis 7">
            <a:extLst>
              <a:ext uri="{FF2B5EF4-FFF2-40B4-BE49-F238E27FC236}">
                <a16:creationId xmlns:a16="http://schemas.microsoft.com/office/drawing/2014/main" id="{8FD252D7-6404-C572-1401-1A1D9C58C588}"/>
              </a:ext>
            </a:extLst>
          </p:cNvPr>
          <p:cNvSpPr/>
          <p:nvPr/>
        </p:nvSpPr>
        <p:spPr>
          <a:xfrm>
            <a:off x="10440463" y="2287655"/>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32" name="Rectangle à coins arrondis 8">
            <a:extLst>
              <a:ext uri="{FF2B5EF4-FFF2-40B4-BE49-F238E27FC236}">
                <a16:creationId xmlns:a16="http://schemas.microsoft.com/office/drawing/2014/main" id="{98305E50-F632-8C03-30E2-79B4E8D3ECFA}"/>
              </a:ext>
            </a:extLst>
          </p:cNvPr>
          <p:cNvSpPr/>
          <p:nvPr/>
        </p:nvSpPr>
        <p:spPr>
          <a:xfrm>
            <a:off x="10440463" y="3028075"/>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33" name="Rectangle à coins arrondis 10">
            <a:extLst>
              <a:ext uri="{FF2B5EF4-FFF2-40B4-BE49-F238E27FC236}">
                <a16:creationId xmlns:a16="http://schemas.microsoft.com/office/drawing/2014/main" id="{B78F10A2-BD2F-3B74-11F6-AD45F4B587C8}"/>
              </a:ext>
            </a:extLst>
          </p:cNvPr>
          <p:cNvSpPr/>
          <p:nvPr/>
        </p:nvSpPr>
        <p:spPr>
          <a:xfrm>
            <a:off x="10448080" y="3792095"/>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34" name="Rectangle à coins arrondis 19">
            <a:extLst>
              <a:ext uri="{FF2B5EF4-FFF2-40B4-BE49-F238E27FC236}">
                <a16:creationId xmlns:a16="http://schemas.microsoft.com/office/drawing/2014/main" id="{554A38B1-116F-20A3-9F2B-D8AA7AFA7D23}"/>
              </a:ext>
            </a:extLst>
          </p:cNvPr>
          <p:cNvSpPr/>
          <p:nvPr/>
        </p:nvSpPr>
        <p:spPr>
          <a:xfrm>
            <a:off x="10447815" y="4521787"/>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35" name="Flèche vers le bas 29">
            <a:extLst>
              <a:ext uri="{FF2B5EF4-FFF2-40B4-BE49-F238E27FC236}">
                <a16:creationId xmlns:a16="http://schemas.microsoft.com/office/drawing/2014/main" id="{F870F066-D29B-D4CA-8B4F-E10691447B35}"/>
              </a:ext>
            </a:extLst>
          </p:cNvPr>
          <p:cNvSpPr/>
          <p:nvPr/>
        </p:nvSpPr>
        <p:spPr>
          <a:xfrm>
            <a:off x="11159499" y="216136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0">
            <a:extLst>
              <a:ext uri="{FF2B5EF4-FFF2-40B4-BE49-F238E27FC236}">
                <a16:creationId xmlns:a16="http://schemas.microsoft.com/office/drawing/2014/main" id="{C9F7106D-F882-E599-97F7-9D041B101993}"/>
              </a:ext>
            </a:extLst>
          </p:cNvPr>
          <p:cNvSpPr/>
          <p:nvPr/>
        </p:nvSpPr>
        <p:spPr>
          <a:xfrm>
            <a:off x="11151879" y="4387393"/>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Flèche vers le bas 31">
            <a:extLst>
              <a:ext uri="{FF2B5EF4-FFF2-40B4-BE49-F238E27FC236}">
                <a16:creationId xmlns:a16="http://schemas.microsoft.com/office/drawing/2014/main" id="{62B73589-0B8A-8BAA-A3E2-9D644EF7F554}"/>
              </a:ext>
            </a:extLst>
          </p:cNvPr>
          <p:cNvSpPr/>
          <p:nvPr/>
        </p:nvSpPr>
        <p:spPr>
          <a:xfrm>
            <a:off x="11151879" y="290050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Flèche vers le bas 33">
            <a:extLst>
              <a:ext uri="{FF2B5EF4-FFF2-40B4-BE49-F238E27FC236}">
                <a16:creationId xmlns:a16="http://schemas.microsoft.com/office/drawing/2014/main" id="{219F59EE-D22E-2762-A674-3459A19B2AEF}"/>
              </a:ext>
            </a:extLst>
          </p:cNvPr>
          <p:cNvSpPr/>
          <p:nvPr/>
        </p:nvSpPr>
        <p:spPr>
          <a:xfrm>
            <a:off x="11159499" y="366580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12069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 coins arrondis 13">
            <a:extLst>
              <a:ext uri="{FF2B5EF4-FFF2-40B4-BE49-F238E27FC236}">
                <a16:creationId xmlns:a16="http://schemas.microsoft.com/office/drawing/2014/main" id="{D741BE26-102F-730E-10CE-924B7222A779}"/>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LE </a:t>
            </a:r>
            <a:r>
              <a:rPr lang="fr-FR" sz="2400" b="1" i="1" dirty="0">
                <a:solidFill>
                  <a:srgbClr val="FF0000"/>
                </a:solidFill>
              </a:rPr>
              <a:t>K-MEANS</a:t>
            </a:r>
            <a:r>
              <a:rPr lang="fr-FR" sz="2400" b="1" i="1" dirty="0">
                <a:solidFill>
                  <a:schemeClr val="tx1"/>
                </a:solidFill>
              </a:rPr>
              <a:t> DANS LA SEGMENTATION DE LA RN4 ( AVEC DONNEES CEREMA )</a:t>
            </a:r>
          </a:p>
        </p:txBody>
      </p:sp>
      <p:sp>
        <p:nvSpPr>
          <p:cNvPr id="13" name="ZoneTexte 12">
            <a:extLst>
              <a:ext uri="{FF2B5EF4-FFF2-40B4-BE49-F238E27FC236}">
                <a16:creationId xmlns:a16="http://schemas.microsoft.com/office/drawing/2014/main" id="{85D978E1-718B-7740-CDAD-C91C6ED83C60}"/>
              </a:ext>
            </a:extLst>
          </p:cNvPr>
          <p:cNvSpPr txBox="1"/>
          <p:nvPr/>
        </p:nvSpPr>
        <p:spPr>
          <a:xfrm>
            <a:off x="382554" y="1102613"/>
            <a:ext cx="9914729" cy="1200329"/>
          </a:xfrm>
          <a:prstGeom prst="rect">
            <a:avLst/>
          </a:prstGeom>
          <a:noFill/>
        </p:spPr>
        <p:txBody>
          <a:bodyPr wrap="square" rtlCol="0">
            <a:spAutoFit/>
          </a:bodyPr>
          <a:lstStyle/>
          <a:p>
            <a:pPr marL="285750" indent="-285750">
              <a:buFont typeface="Wingdings" panose="05000000000000000000" pitchFamily="2" charset="2"/>
              <a:buChar char="Ø"/>
            </a:pPr>
            <a:r>
              <a:rPr lang="fr-FR" b="1" i="1" dirty="0">
                <a:effectLst/>
                <a:latin typeface="Arial" panose="020B0604020202020204" pitchFamily="34" charset="0"/>
              </a:rPr>
              <a:t>Après l’application de l’AFDM et la conservation de </a:t>
            </a:r>
            <a:r>
              <a:rPr lang="fr-FR" b="1" i="1" dirty="0">
                <a:solidFill>
                  <a:schemeClr val="accent6"/>
                </a:solidFill>
                <a:effectLst/>
                <a:latin typeface="Arial" panose="020B0604020202020204" pitchFamily="34" charset="0"/>
              </a:rPr>
              <a:t>9 composantes principales</a:t>
            </a:r>
            <a:r>
              <a:rPr lang="fr-FR" b="1" i="1" dirty="0">
                <a:effectLst/>
                <a:latin typeface="Arial" panose="020B0604020202020204" pitchFamily="34" charset="0"/>
              </a:rPr>
              <a:t>. </a:t>
            </a:r>
          </a:p>
          <a:p>
            <a:r>
              <a:rPr lang="fr-FR" b="1" i="1" dirty="0">
                <a:latin typeface="Arial" panose="020B0604020202020204" pitchFamily="34" charset="0"/>
              </a:rPr>
              <a:t>U</a:t>
            </a:r>
            <a:r>
              <a:rPr lang="fr-FR" b="1" i="1" dirty="0">
                <a:effectLst/>
                <a:latin typeface="Arial" panose="020B0604020202020204" pitchFamily="34" charset="0"/>
              </a:rPr>
              <a:t>n regroupement en </a:t>
            </a:r>
            <a:r>
              <a:rPr lang="fr-FR" b="1" i="1" dirty="0">
                <a:solidFill>
                  <a:srgbClr val="FF0000"/>
                </a:solidFill>
                <a:effectLst/>
                <a:latin typeface="Arial" panose="020B0604020202020204" pitchFamily="34" charset="0"/>
              </a:rPr>
              <a:t>6 classes différentes </a:t>
            </a:r>
            <a:r>
              <a:rPr lang="fr-FR" b="1" i="1" dirty="0">
                <a:effectLst/>
                <a:latin typeface="Arial" panose="020B0604020202020204" pitchFamily="34" charset="0"/>
              </a:rPr>
              <a:t>est possible par le </a:t>
            </a:r>
            <a:r>
              <a:rPr lang="fr-FR" b="1" i="1" dirty="0">
                <a:solidFill>
                  <a:srgbClr val="FF0000"/>
                </a:solidFill>
                <a:effectLst/>
                <a:latin typeface="Arial" panose="020B0604020202020204" pitchFamily="34" charset="0"/>
              </a:rPr>
              <a:t>K-</a:t>
            </a:r>
            <a:r>
              <a:rPr lang="fr-FR" b="1" i="1" dirty="0" err="1">
                <a:solidFill>
                  <a:srgbClr val="FF0000"/>
                </a:solidFill>
                <a:latin typeface="Arial" panose="020B0604020202020204" pitchFamily="34" charset="0"/>
              </a:rPr>
              <a:t>M</a:t>
            </a:r>
            <a:r>
              <a:rPr lang="fr-FR" b="1" i="1" dirty="0" err="1">
                <a:solidFill>
                  <a:srgbClr val="FF0000"/>
                </a:solidFill>
                <a:effectLst/>
                <a:latin typeface="Arial" panose="020B0604020202020204" pitchFamily="34" charset="0"/>
              </a:rPr>
              <a:t>eans</a:t>
            </a:r>
            <a:r>
              <a:rPr lang="fr-FR" b="1" i="1" dirty="0">
                <a:solidFill>
                  <a:srgbClr val="FF0000"/>
                </a:solidFill>
                <a:effectLst/>
                <a:latin typeface="Arial" panose="020B0604020202020204" pitchFamily="34" charset="0"/>
              </a:rPr>
              <a:t> </a:t>
            </a:r>
            <a:r>
              <a:rPr lang="fr-FR" b="1" i="1" dirty="0">
                <a:effectLst/>
                <a:latin typeface="Arial" panose="020B0604020202020204" pitchFamily="34" charset="0"/>
              </a:rPr>
              <a:t>(méthode du coude). Chaque cluster obtenu présente des caractéristiques particulières comme l’illustre la figure et le profil moyen des classes ci-dessous :</a:t>
            </a:r>
            <a:endParaRPr lang="fr-FR" b="1" i="1" dirty="0"/>
          </a:p>
        </p:txBody>
      </p:sp>
      <p:pic>
        <p:nvPicPr>
          <p:cNvPr id="15" name="Image 14">
            <a:extLst>
              <a:ext uri="{FF2B5EF4-FFF2-40B4-BE49-F238E27FC236}">
                <a16:creationId xmlns:a16="http://schemas.microsoft.com/office/drawing/2014/main" id="{A64E89D1-5167-BC4C-E792-FE9CCA099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163" y="2602454"/>
            <a:ext cx="9720501" cy="3635055"/>
          </a:xfrm>
          <a:prstGeom prst="rect">
            <a:avLst/>
          </a:prstGeom>
        </p:spPr>
      </p:pic>
      <p:sp>
        <p:nvSpPr>
          <p:cNvPr id="16" name="ZoneTexte 15">
            <a:extLst>
              <a:ext uri="{FF2B5EF4-FFF2-40B4-BE49-F238E27FC236}">
                <a16:creationId xmlns:a16="http://schemas.microsoft.com/office/drawing/2014/main" id="{599C526D-68F5-EE76-B64D-83E3BFBCFF74}"/>
              </a:ext>
            </a:extLst>
          </p:cNvPr>
          <p:cNvSpPr txBox="1"/>
          <p:nvPr/>
        </p:nvSpPr>
        <p:spPr>
          <a:xfrm>
            <a:off x="2521613" y="6001349"/>
            <a:ext cx="5636610" cy="923330"/>
          </a:xfrm>
          <a:prstGeom prst="rect">
            <a:avLst/>
          </a:prstGeom>
          <a:noFill/>
        </p:spPr>
        <p:txBody>
          <a:bodyPr wrap="square" rtlCol="0">
            <a:spAutoFit/>
          </a:bodyPr>
          <a:lstStyle/>
          <a:p>
            <a:pPr algn="l" rtl="0"/>
            <a:br>
              <a:rPr lang="fr-FR" dirty="0">
                <a:effectLst/>
                <a:latin typeface="Arial" panose="020B0604020202020204" pitchFamily="34" charset="0"/>
              </a:rPr>
            </a:br>
            <a:r>
              <a:rPr lang="fr-FR" b="1" i="1" dirty="0">
                <a:effectLst/>
                <a:latin typeface="Arial" panose="020B0604020202020204" pitchFamily="34" charset="0"/>
              </a:rPr>
              <a:t>(a)</a:t>
            </a:r>
            <a:r>
              <a:rPr lang="fr-FR" dirty="0">
                <a:effectLst/>
                <a:latin typeface="Arial" panose="020B0604020202020204" pitchFamily="34" charset="0"/>
              </a:rPr>
              <a:t> </a:t>
            </a:r>
            <a:r>
              <a:rPr lang="fr-FR" b="1" i="1" dirty="0">
                <a:effectLst/>
                <a:latin typeface="Arial" panose="020B0604020202020204" pitchFamily="34" charset="0"/>
              </a:rPr>
              <a:t>La méthode du coude, </a:t>
            </a:r>
            <a:r>
              <a:rPr lang="fr-FR" b="1" i="1" dirty="0">
                <a:latin typeface="Arial" panose="020B0604020202020204" pitchFamily="34" charset="0"/>
              </a:rPr>
              <a:t>(</a:t>
            </a:r>
            <a:r>
              <a:rPr lang="fr-FR" b="1" i="1" dirty="0">
                <a:effectLst/>
                <a:latin typeface="Arial" panose="020B0604020202020204" pitchFamily="34" charset="0"/>
              </a:rPr>
              <a:t>b) carte des individus</a:t>
            </a:r>
            <a:br>
              <a:rPr lang="fr-FR" dirty="0">
                <a:effectLst/>
              </a:rPr>
            </a:br>
            <a:endParaRPr lang="fr-FR" dirty="0"/>
          </a:p>
        </p:txBody>
      </p:sp>
      <p:sp>
        <p:nvSpPr>
          <p:cNvPr id="17" name="ZoneTexte 16">
            <a:extLst>
              <a:ext uri="{FF2B5EF4-FFF2-40B4-BE49-F238E27FC236}">
                <a16:creationId xmlns:a16="http://schemas.microsoft.com/office/drawing/2014/main" id="{638EEBE0-9011-AAAD-7240-AE180DC29CCC}"/>
              </a:ext>
            </a:extLst>
          </p:cNvPr>
          <p:cNvSpPr txBox="1"/>
          <p:nvPr/>
        </p:nvSpPr>
        <p:spPr>
          <a:xfrm>
            <a:off x="645979" y="2602454"/>
            <a:ext cx="459087" cy="400110"/>
          </a:xfrm>
          <a:prstGeom prst="rect">
            <a:avLst/>
          </a:prstGeom>
          <a:noFill/>
        </p:spPr>
        <p:txBody>
          <a:bodyPr wrap="square" rtlCol="0">
            <a:spAutoFit/>
          </a:bodyPr>
          <a:lstStyle/>
          <a:p>
            <a:r>
              <a:rPr lang="fr-FR" sz="2000" b="1" dirty="0"/>
              <a:t>a)</a:t>
            </a:r>
          </a:p>
        </p:txBody>
      </p:sp>
      <p:sp>
        <p:nvSpPr>
          <p:cNvPr id="18" name="ZoneTexte 17">
            <a:extLst>
              <a:ext uri="{FF2B5EF4-FFF2-40B4-BE49-F238E27FC236}">
                <a16:creationId xmlns:a16="http://schemas.microsoft.com/office/drawing/2014/main" id="{28ED8A1E-753A-8DFF-D6AE-F5EC728C92E0}"/>
              </a:ext>
            </a:extLst>
          </p:cNvPr>
          <p:cNvSpPr txBox="1"/>
          <p:nvPr/>
        </p:nvSpPr>
        <p:spPr>
          <a:xfrm>
            <a:off x="5586538" y="2658167"/>
            <a:ext cx="459087" cy="400110"/>
          </a:xfrm>
          <a:prstGeom prst="rect">
            <a:avLst/>
          </a:prstGeom>
          <a:noFill/>
        </p:spPr>
        <p:txBody>
          <a:bodyPr wrap="square" rtlCol="0">
            <a:spAutoFit/>
          </a:bodyPr>
          <a:lstStyle/>
          <a:p>
            <a:r>
              <a:rPr lang="fr-FR" sz="2000" b="1" dirty="0"/>
              <a:t>b)</a:t>
            </a:r>
          </a:p>
        </p:txBody>
      </p:sp>
      <p:sp>
        <p:nvSpPr>
          <p:cNvPr id="2" name="Rectangle à coins arrondis 6">
            <a:extLst>
              <a:ext uri="{FF2B5EF4-FFF2-40B4-BE49-F238E27FC236}">
                <a16:creationId xmlns:a16="http://schemas.microsoft.com/office/drawing/2014/main" id="{30182384-7C59-28BF-7591-BFA2F0A06999}"/>
              </a:ext>
            </a:extLst>
          </p:cNvPr>
          <p:cNvSpPr/>
          <p:nvPr/>
        </p:nvSpPr>
        <p:spPr>
          <a:xfrm>
            <a:off x="10411582" y="1432133"/>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3" name="Rectangle à coins arrondis 7">
            <a:extLst>
              <a:ext uri="{FF2B5EF4-FFF2-40B4-BE49-F238E27FC236}">
                <a16:creationId xmlns:a16="http://schemas.microsoft.com/office/drawing/2014/main" id="{C55B558A-CF14-653B-0D49-60B83B74D03A}"/>
              </a:ext>
            </a:extLst>
          </p:cNvPr>
          <p:cNvSpPr/>
          <p:nvPr/>
        </p:nvSpPr>
        <p:spPr>
          <a:xfrm>
            <a:off x="10435794" y="2175687"/>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4" name="Rectangle à coins arrondis 8">
            <a:extLst>
              <a:ext uri="{FF2B5EF4-FFF2-40B4-BE49-F238E27FC236}">
                <a16:creationId xmlns:a16="http://schemas.microsoft.com/office/drawing/2014/main" id="{51C12427-450F-DA98-4A51-4458C684E2CA}"/>
              </a:ext>
            </a:extLst>
          </p:cNvPr>
          <p:cNvSpPr/>
          <p:nvPr/>
        </p:nvSpPr>
        <p:spPr>
          <a:xfrm>
            <a:off x="10435794" y="2916107"/>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5" name="Rectangle à coins arrondis 10">
            <a:extLst>
              <a:ext uri="{FF2B5EF4-FFF2-40B4-BE49-F238E27FC236}">
                <a16:creationId xmlns:a16="http://schemas.microsoft.com/office/drawing/2014/main" id="{9EFE4108-D2B1-66BE-C918-515434B94391}"/>
              </a:ext>
            </a:extLst>
          </p:cNvPr>
          <p:cNvSpPr/>
          <p:nvPr/>
        </p:nvSpPr>
        <p:spPr>
          <a:xfrm>
            <a:off x="10443411" y="3680127"/>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6" name="Rectangle à coins arrondis 19">
            <a:extLst>
              <a:ext uri="{FF2B5EF4-FFF2-40B4-BE49-F238E27FC236}">
                <a16:creationId xmlns:a16="http://schemas.microsoft.com/office/drawing/2014/main" id="{F4907EBB-A37E-27F6-AAEB-BC41E152125E}"/>
              </a:ext>
            </a:extLst>
          </p:cNvPr>
          <p:cNvSpPr/>
          <p:nvPr/>
        </p:nvSpPr>
        <p:spPr>
          <a:xfrm>
            <a:off x="10443146" y="4409819"/>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7" name="Flèche vers le bas 29">
            <a:extLst>
              <a:ext uri="{FF2B5EF4-FFF2-40B4-BE49-F238E27FC236}">
                <a16:creationId xmlns:a16="http://schemas.microsoft.com/office/drawing/2014/main" id="{87CE35D8-3818-7010-9726-CB91935CC3F5}"/>
              </a:ext>
            </a:extLst>
          </p:cNvPr>
          <p:cNvSpPr/>
          <p:nvPr/>
        </p:nvSpPr>
        <p:spPr>
          <a:xfrm>
            <a:off x="11154830" y="2049394"/>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e bas 30">
            <a:extLst>
              <a:ext uri="{FF2B5EF4-FFF2-40B4-BE49-F238E27FC236}">
                <a16:creationId xmlns:a16="http://schemas.microsoft.com/office/drawing/2014/main" id="{2FE3776F-9968-1806-C72A-99AD35A54769}"/>
              </a:ext>
            </a:extLst>
          </p:cNvPr>
          <p:cNvSpPr/>
          <p:nvPr/>
        </p:nvSpPr>
        <p:spPr>
          <a:xfrm>
            <a:off x="11147210" y="4275425"/>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vers le bas 31">
            <a:extLst>
              <a:ext uri="{FF2B5EF4-FFF2-40B4-BE49-F238E27FC236}">
                <a16:creationId xmlns:a16="http://schemas.microsoft.com/office/drawing/2014/main" id="{A4E82BE7-92BF-C523-A320-7D4223695FE1}"/>
              </a:ext>
            </a:extLst>
          </p:cNvPr>
          <p:cNvSpPr/>
          <p:nvPr/>
        </p:nvSpPr>
        <p:spPr>
          <a:xfrm>
            <a:off x="11147210" y="2788534"/>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bas 33">
            <a:extLst>
              <a:ext uri="{FF2B5EF4-FFF2-40B4-BE49-F238E27FC236}">
                <a16:creationId xmlns:a16="http://schemas.microsoft.com/office/drawing/2014/main" id="{337A595E-AC5F-EBAB-61DB-70EA3EA825F7}"/>
              </a:ext>
            </a:extLst>
          </p:cNvPr>
          <p:cNvSpPr/>
          <p:nvPr/>
        </p:nvSpPr>
        <p:spPr>
          <a:xfrm>
            <a:off x="11154830" y="3553834"/>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76211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 coins arrondis 13">
            <a:extLst>
              <a:ext uri="{FF2B5EF4-FFF2-40B4-BE49-F238E27FC236}">
                <a16:creationId xmlns:a16="http://schemas.microsoft.com/office/drawing/2014/main" id="{9B6C8D65-93DB-AE1A-7197-C082A3CB240F}"/>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LE </a:t>
            </a:r>
            <a:r>
              <a:rPr lang="fr-FR" sz="2400" b="1" i="1" dirty="0">
                <a:solidFill>
                  <a:srgbClr val="FF0000"/>
                </a:solidFill>
              </a:rPr>
              <a:t>K-MEANS</a:t>
            </a:r>
            <a:r>
              <a:rPr lang="fr-FR" sz="2400" b="1" i="1" dirty="0">
                <a:solidFill>
                  <a:schemeClr val="tx1"/>
                </a:solidFill>
              </a:rPr>
              <a:t> DANS LA SEGMENTATION DE LA RN4 ( AVEC DONNEES CEREMA )</a:t>
            </a:r>
          </a:p>
        </p:txBody>
      </p:sp>
      <p:sp>
        <p:nvSpPr>
          <p:cNvPr id="38" name="ZoneTexte 37">
            <a:extLst>
              <a:ext uri="{FF2B5EF4-FFF2-40B4-BE49-F238E27FC236}">
                <a16:creationId xmlns:a16="http://schemas.microsoft.com/office/drawing/2014/main" id="{F1623020-45C6-44AA-FE8B-728317835FFD}"/>
              </a:ext>
            </a:extLst>
          </p:cNvPr>
          <p:cNvSpPr txBox="1"/>
          <p:nvPr/>
        </p:nvSpPr>
        <p:spPr>
          <a:xfrm>
            <a:off x="466532" y="6109883"/>
            <a:ext cx="10802598" cy="646331"/>
          </a:xfrm>
          <a:prstGeom prst="rect">
            <a:avLst/>
          </a:prstGeom>
          <a:noFill/>
        </p:spPr>
        <p:txBody>
          <a:bodyPr wrap="square" rtlCol="0">
            <a:spAutoFit/>
          </a:bodyPr>
          <a:lstStyle/>
          <a:p>
            <a:r>
              <a:rPr lang="fr-FR" b="1" i="1" dirty="0">
                <a:effectLst/>
                <a:latin typeface="Arial" panose="020B0604020202020204" pitchFamily="34" charset="0"/>
              </a:rPr>
              <a:t>(a) Localisation des clusters sur la RN4, (b) Profil des clusters, (</a:t>
            </a:r>
            <a:r>
              <a:rPr lang="fr-FR" b="1" i="1" dirty="0" err="1">
                <a:effectLst/>
                <a:latin typeface="Arial" panose="020B0604020202020204" pitchFamily="34" charset="0"/>
              </a:rPr>
              <a:t>c,d,e</a:t>
            </a:r>
            <a:r>
              <a:rPr lang="fr-FR" b="1" i="1" dirty="0">
                <a:effectLst/>
                <a:latin typeface="Arial" panose="020B0604020202020204" pitchFamily="34" charset="0"/>
              </a:rPr>
              <a:t>) Niveau de rétro-réflexion  </a:t>
            </a:r>
          </a:p>
          <a:p>
            <a:r>
              <a:rPr lang="fr-FR" b="1" i="1" dirty="0">
                <a:latin typeface="Arial" panose="020B0604020202020204" pitchFamily="34" charset="0"/>
              </a:rPr>
              <a:t>                                       </a:t>
            </a:r>
            <a:r>
              <a:rPr lang="fr-FR" b="1" i="1" dirty="0">
                <a:effectLst/>
                <a:latin typeface="Arial" panose="020B0604020202020204" pitchFamily="34" charset="0"/>
              </a:rPr>
              <a:t>des marquages des lignes (AXE, BAU, TPC)</a:t>
            </a:r>
            <a:endParaRPr lang="fr-FR" b="1" i="1" dirty="0"/>
          </a:p>
        </p:txBody>
      </p:sp>
      <p:pic>
        <p:nvPicPr>
          <p:cNvPr id="3" name="Image 2">
            <a:extLst>
              <a:ext uri="{FF2B5EF4-FFF2-40B4-BE49-F238E27FC236}">
                <a16:creationId xmlns:a16="http://schemas.microsoft.com/office/drawing/2014/main" id="{8EE4B420-E313-0396-BC53-F9FE5A38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32" y="1026367"/>
            <a:ext cx="9868970" cy="4991878"/>
          </a:xfrm>
          <a:prstGeom prst="rect">
            <a:avLst/>
          </a:prstGeom>
        </p:spPr>
      </p:pic>
      <p:sp>
        <p:nvSpPr>
          <p:cNvPr id="2" name="Rectangle à coins arrondis 6">
            <a:extLst>
              <a:ext uri="{FF2B5EF4-FFF2-40B4-BE49-F238E27FC236}">
                <a16:creationId xmlns:a16="http://schemas.microsoft.com/office/drawing/2014/main" id="{AC4A472F-5152-B64F-8914-37E02DA44AF7}"/>
              </a:ext>
            </a:extLst>
          </p:cNvPr>
          <p:cNvSpPr/>
          <p:nvPr/>
        </p:nvSpPr>
        <p:spPr>
          <a:xfrm>
            <a:off x="10435794" y="1245521"/>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4" name="Rectangle à coins arrondis 7">
            <a:extLst>
              <a:ext uri="{FF2B5EF4-FFF2-40B4-BE49-F238E27FC236}">
                <a16:creationId xmlns:a16="http://schemas.microsoft.com/office/drawing/2014/main" id="{93630C9A-6023-22FD-9EBA-DA0F673BB8BE}"/>
              </a:ext>
            </a:extLst>
          </p:cNvPr>
          <p:cNvSpPr/>
          <p:nvPr/>
        </p:nvSpPr>
        <p:spPr>
          <a:xfrm>
            <a:off x="10460006" y="1989075"/>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5" name="Rectangle à coins arrondis 8">
            <a:extLst>
              <a:ext uri="{FF2B5EF4-FFF2-40B4-BE49-F238E27FC236}">
                <a16:creationId xmlns:a16="http://schemas.microsoft.com/office/drawing/2014/main" id="{3D854F6F-1258-17B2-5097-CA51CB1352CC}"/>
              </a:ext>
            </a:extLst>
          </p:cNvPr>
          <p:cNvSpPr/>
          <p:nvPr/>
        </p:nvSpPr>
        <p:spPr>
          <a:xfrm>
            <a:off x="10460006" y="2729495"/>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6" name="Rectangle à coins arrondis 10">
            <a:extLst>
              <a:ext uri="{FF2B5EF4-FFF2-40B4-BE49-F238E27FC236}">
                <a16:creationId xmlns:a16="http://schemas.microsoft.com/office/drawing/2014/main" id="{4CC04B59-D99D-42D4-1774-6E9C175E5164}"/>
              </a:ext>
            </a:extLst>
          </p:cNvPr>
          <p:cNvSpPr/>
          <p:nvPr/>
        </p:nvSpPr>
        <p:spPr>
          <a:xfrm>
            <a:off x="10467623" y="3493515"/>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7" name="Rectangle à coins arrondis 19">
            <a:extLst>
              <a:ext uri="{FF2B5EF4-FFF2-40B4-BE49-F238E27FC236}">
                <a16:creationId xmlns:a16="http://schemas.microsoft.com/office/drawing/2014/main" id="{E1BC2FA7-A022-4301-8335-735B1E45EB8F}"/>
              </a:ext>
            </a:extLst>
          </p:cNvPr>
          <p:cNvSpPr/>
          <p:nvPr/>
        </p:nvSpPr>
        <p:spPr>
          <a:xfrm>
            <a:off x="10467358" y="4223207"/>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8" name="Flèche vers le bas 29">
            <a:extLst>
              <a:ext uri="{FF2B5EF4-FFF2-40B4-BE49-F238E27FC236}">
                <a16:creationId xmlns:a16="http://schemas.microsoft.com/office/drawing/2014/main" id="{52F7556A-7909-42F2-5ACA-EB4465021ADC}"/>
              </a:ext>
            </a:extLst>
          </p:cNvPr>
          <p:cNvSpPr/>
          <p:nvPr/>
        </p:nvSpPr>
        <p:spPr>
          <a:xfrm>
            <a:off x="11179042" y="186278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vers le bas 30">
            <a:extLst>
              <a:ext uri="{FF2B5EF4-FFF2-40B4-BE49-F238E27FC236}">
                <a16:creationId xmlns:a16="http://schemas.microsoft.com/office/drawing/2014/main" id="{36253C33-AD72-F326-1D72-6634B5C1F024}"/>
              </a:ext>
            </a:extLst>
          </p:cNvPr>
          <p:cNvSpPr/>
          <p:nvPr/>
        </p:nvSpPr>
        <p:spPr>
          <a:xfrm>
            <a:off x="11171422" y="4088813"/>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bas 31">
            <a:extLst>
              <a:ext uri="{FF2B5EF4-FFF2-40B4-BE49-F238E27FC236}">
                <a16:creationId xmlns:a16="http://schemas.microsoft.com/office/drawing/2014/main" id="{55B7A8AE-2C93-F9E3-F969-CABC9D24D851}"/>
              </a:ext>
            </a:extLst>
          </p:cNvPr>
          <p:cNvSpPr/>
          <p:nvPr/>
        </p:nvSpPr>
        <p:spPr>
          <a:xfrm>
            <a:off x="11171422" y="260192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vers le bas 33">
            <a:extLst>
              <a:ext uri="{FF2B5EF4-FFF2-40B4-BE49-F238E27FC236}">
                <a16:creationId xmlns:a16="http://schemas.microsoft.com/office/drawing/2014/main" id="{33BED0B4-928D-B88F-B6DD-FED4F5F221BF}"/>
              </a:ext>
            </a:extLst>
          </p:cNvPr>
          <p:cNvSpPr/>
          <p:nvPr/>
        </p:nvSpPr>
        <p:spPr>
          <a:xfrm>
            <a:off x="11179042" y="336722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50778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 coins arrondis 13">
            <a:extLst>
              <a:ext uri="{FF2B5EF4-FFF2-40B4-BE49-F238E27FC236}">
                <a16:creationId xmlns:a16="http://schemas.microsoft.com/office/drawing/2014/main" id="{B7FDDC93-C010-E121-0C25-1CE12E397112}"/>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LE </a:t>
            </a:r>
            <a:r>
              <a:rPr lang="fr-FR" sz="2400" b="1" i="1" dirty="0">
                <a:solidFill>
                  <a:srgbClr val="FF0000"/>
                </a:solidFill>
              </a:rPr>
              <a:t>K-MEANS</a:t>
            </a:r>
            <a:r>
              <a:rPr lang="fr-FR" sz="2400" b="1" i="1" dirty="0">
                <a:solidFill>
                  <a:schemeClr val="tx1"/>
                </a:solidFill>
              </a:rPr>
              <a:t> DANS LA SEGMENTATION DE LA RN4 ( AVEC DONNEES CEREMA )</a:t>
            </a:r>
          </a:p>
        </p:txBody>
      </p:sp>
      <p:sp>
        <p:nvSpPr>
          <p:cNvPr id="26" name="Rectangle : coins arrondis 25">
            <a:extLst>
              <a:ext uri="{FF2B5EF4-FFF2-40B4-BE49-F238E27FC236}">
                <a16:creationId xmlns:a16="http://schemas.microsoft.com/office/drawing/2014/main" id="{2E29A7C5-305A-72F1-090F-0C9274847478}"/>
              </a:ext>
            </a:extLst>
          </p:cNvPr>
          <p:cNvSpPr/>
          <p:nvPr/>
        </p:nvSpPr>
        <p:spPr>
          <a:xfrm>
            <a:off x="589332" y="1701498"/>
            <a:ext cx="2929812" cy="5007211"/>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l"/>
            <a:endParaRPr lang="fr-FR" dirty="0"/>
          </a:p>
        </p:txBody>
      </p:sp>
      <p:sp>
        <p:nvSpPr>
          <p:cNvPr id="27" name="Rectangle : coins arrondis 26">
            <a:extLst>
              <a:ext uri="{FF2B5EF4-FFF2-40B4-BE49-F238E27FC236}">
                <a16:creationId xmlns:a16="http://schemas.microsoft.com/office/drawing/2014/main" id="{97642335-74C6-C04D-731E-07416BE6C2B9}"/>
              </a:ext>
            </a:extLst>
          </p:cNvPr>
          <p:cNvSpPr/>
          <p:nvPr/>
        </p:nvSpPr>
        <p:spPr>
          <a:xfrm>
            <a:off x="3671544" y="1676616"/>
            <a:ext cx="2929812" cy="5032093"/>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8" name="Rectangle : coins arrondis 27">
            <a:extLst>
              <a:ext uri="{FF2B5EF4-FFF2-40B4-BE49-F238E27FC236}">
                <a16:creationId xmlns:a16="http://schemas.microsoft.com/office/drawing/2014/main" id="{68FEC12C-17B6-5BB6-B74A-9EE7D6977774}"/>
              </a:ext>
            </a:extLst>
          </p:cNvPr>
          <p:cNvSpPr/>
          <p:nvPr/>
        </p:nvSpPr>
        <p:spPr>
          <a:xfrm>
            <a:off x="6753756" y="1676617"/>
            <a:ext cx="2929812" cy="5032092"/>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9" name="Ellipse 28">
            <a:extLst>
              <a:ext uri="{FF2B5EF4-FFF2-40B4-BE49-F238E27FC236}">
                <a16:creationId xmlns:a16="http://schemas.microsoft.com/office/drawing/2014/main" id="{42BBB9D1-B088-BF6F-39AF-4F4AEBB059B5}"/>
              </a:ext>
            </a:extLst>
          </p:cNvPr>
          <p:cNvSpPr/>
          <p:nvPr/>
        </p:nvSpPr>
        <p:spPr>
          <a:xfrm>
            <a:off x="1030291" y="1262922"/>
            <a:ext cx="2080727" cy="948433"/>
          </a:xfrm>
          <a:prstGeom prst="ellips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u="sng" dirty="0"/>
              <a:t>Cluster 1</a:t>
            </a:r>
          </a:p>
        </p:txBody>
      </p:sp>
      <p:sp>
        <p:nvSpPr>
          <p:cNvPr id="30" name="Ellipse 29">
            <a:extLst>
              <a:ext uri="{FF2B5EF4-FFF2-40B4-BE49-F238E27FC236}">
                <a16:creationId xmlns:a16="http://schemas.microsoft.com/office/drawing/2014/main" id="{D1A8E368-8E8B-2CA6-C7EA-B20643F41345}"/>
              </a:ext>
            </a:extLst>
          </p:cNvPr>
          <p:cNvSpPr/>
          <p:nvPr/>
        </p:nvSpPr>
        <p:spPr>
          <a:xfrm>
            <a:off x="4112503" y="1262922"/>
            <a:ext cx="2080727" cy="948433"/>
          </a:xfrm>
          <a:prstGeom prst="ellipse">
            <a:avLst/>
          </a:prstGeom>
          <a:solidFill>
            <a:srgbClr val="00B0F0"/>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rPr>
              <a:t>Cluster 2</a:t>
            </a:r>
          </a:p>
        </p:txBody>
      </p:sp>
      <p:sp>
        <p:nvSpPr>
          <p:cNvPr id="31" name="Ellipse 30">
            <a:extLst>
              <a:ext uri="{FF2B5EF4-FFF2-40B4-BE49-F238E27FC236}">
                <a16:creationId xmlns:a16="http://schemas.microsoft.com/office/drawing/2014/main" id="{21112CB2-9912-A172-61EA-FE5093C50773}"/>
              </a:ext>
            </a:extLst>
          </p:cNvPr>
          <p:cNvSpPr/>
          <p:nvPr/>
        </p:nvSpPr>
        <p:spPr>
          <a:xfrm>
            <a:off x="7161882" y="1262922"/>
            <a:ext cx="2080727" cy="948433"/>
          </a:xfrm>
          <a:prstGeom prst="ellipse">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sng" strike="noStrike" kern="1200" cap="none" spc="0" normalizeH="0" baseline="0" noProof="0" dirty="0">
                <a:ln>
                  <a:noFill/>
                </a:ln>
                <a:solidFill>
                  <a:prstClr val="black"/>
                </a:solidFill>
                <a:effectLst/>
                <a:uLnTx/>
                <a:uFillTx/>
                <a:latin typeface="Calibri" panose="020F0502020204030204"/>
                <a:ea typeface="+mn-ea"/>
                <a:cs typeface="+mn-cs"/>
              </a:rPr>
              <a:t>Cluster 3</a:t>
            </a:r>
          </a:p>
        </p:txBody>
      </p:sp>
      <p:sp>
        <p:nvSpPr>
          <p:cNvPr id="32" name="ZoneTexte 31">
            <a:extLst>
              <a:ext uri="{FF2B5EF4-FFF2-40B4-BE49-F238E27FC236}">
                <a16:creationId xmlns:a16="http://schemas.microsoft.com/office/drawing/2014/main" id="{169E76FD-0989-5350-5D80-DADAAD5875CD}"/>
              </a:ext>
            </a:extLst>
          </p:cNvPr>
          <p:cNvSpPr txBox="1"/>
          <p:nvPr/>
        </p:nvSpPr>
        <p:spPr>
          <a:xfrm>
            <a:off x="717655" y="2362456"/>
            <a:ext cx="2652140" cy="3970318"/>
          </a:xfrm>
          <a:prstGeom prst="rect">
            <a:avLst/>
          </a:prstGeom>
          <a:noFill/>
        </p:spPr>
        <p:txBody>
          <a:bodyPr wrap="square" rtlCol="0">
            <a:spAutoFit/>
          </a:bodyPr>
          <a:lstStyle/>
          <a:p>
            <a:pPr marL="285750" indent="-285750">
              <a:buFont typeface="Wingdings" panose="05000000000000000000" pitchFamily="2" charset="2"/>
              <a:buChar char="Ø"/>
            </a:pPr>
            <a:r>
              <a:rPr lang="fr-FR" b="1" i="1" dirty="0"/>
              <a:t>21,31% de la RN4</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CU2VS; CU3VS</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Etat de la Chaussée : Moyen et Mauvais.</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La vocation est une Liaison Principale (LP).</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Croisement de type plan.</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err="1"/>
              <a:t>BBtmm</a:t>
            </a:r>
            <a:r>
              <a:rPr lang="fr-FR" b="1" i="1" dirty="0"/>
              <a:t>; </a:t>
            </a:r>
            <a:r>
              <a:rPr lang="fr-FR" b="1" i="1" dirty="0" err="1"/>
              <a:t>BBmp</a:t>
            </a:r>
            <a:r>
              <a:rPr lang="fr-FR" b="1" i="1" dirty="0"/>
              <a:t>.</a:t>
            </a:r>
          </a:p>
        </p:txBody>
      </p:sp>
      <p:sp>
        <p:nvSpPr>
          <p:cNvPr id="35" name="ZoneTexte 34">
            <a:extLst>
              <a:ext uri="{FF2B5EF4-FFF2-40B4-BE49-F238E27FC236}">
                <a16:creationId xmlns:a16="http://schemas.microsoft.com/office/drawing/2014/main" id="{A3F73E5F-93D8-6355-ED35-CB4B2D066E77}"/>
              </a:ext>
            </a:extLst>
          </p:cNvPr>
          <p:cNvSpPr txBox="1"/>
          <p:nvPr/>
        </p:nvSpPr>
        <p:spPr>
          <a:xfrm>
            <a:off x="3745908" y="2338028"/>
            <a:ext cx="2652140" cy="3970318"/>
          </a:xfrm>
          <a:prstGeom prst="rect">
            <a:avLst/>
          </a:prstGeom>
          <a:noFill/>
        </p:spPr>
        <p:txBody>
          <a:bodyPr wrap="square" rtlCol="0">
            <a:spAutoFit/>
          </a:bodyPr>
          <a:lstStyle/>
          <a:p>
            <a:pPr marL="285750" indent="-285750">
              <a:buFont typeface="Wingdings" panose="05000000000000000000" pitchFamily="2" charset="2"/>
              <a:buChar char="Ø"/>
            </a:pPr>
            <a:r>
              <a:rPr lang="fr-FR" b="1" i="1" dirty="0"/>
              <a:t>15,96% de la RN4</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CS22V; CU4V</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Etat Moyen de la Chaussée.</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La vocation est une Liaison Principale (LP).</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Croisement de type plan et dénivelé.</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err="1"/>
              <a:t>BBtmm</a:t>
            </a:r>
            <a:r>
              <a:rPr lang="fr-FR" b="1" i="1" dirty="0"/>
              <a:t>.</a:t>
            </a:r>
          </a:p>
        </p:txBody>
      </p:sp>
      <p:sp>
        <p:nvSpPr>
          <p:cNvPr id="36" name="ZoneTexte 35">
            <a:extLst>
              <a:ext uri="{FF2B5EF4-FFF2-40B4-BE49-F238E27FC236}">
                <a16:creationId xmlns:a16="http://schemas.microsoft.com/office/drawing/2014/main" id="{00BD434D-716D-FB66-10AB-69851AE1A148}"/>
              </a:ext>
            </a:extLst>
          </p:cNvPr>
          <p:cNvSpPr txBox="1"/>
          <p:nvPr/>
        </p:nvSpPr>
        <p:spPr>
          <a:xfrm>
            <a:off x="6892592" y="2362456"/>
            <a:ext cx="2652140" cy="4247317"/>
          </a:xfrm>
          <a:prstGeom prst="rect">
            <a:avLst/>
          </a:prstGeom>
          <a:noFill/>
        </p:spPr>
        <p:txBody>
          <a:bodyPr wrap="square" rtlCol="0">
            <a:spAutoFit/>
          </a:bodyPr>
          <a:lstStyle/>
          <a:p>
            <a:pPr marL="285750" indent="-285750">
              <a:buFont typeface="Wingdings" panose="05000000000000000000" pitchFamily="2" charset="2"/>
              <a:buChar char="Ø"/>
            </a:pPr>
            <a:r>
              <a:rPr lang="fr-FR" b="1" i="1" dirty="0"/>
              <a:t>13,28% de la RN4</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CS22V</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Etat Moyen de la Chaussée.</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La vocation est une Autoroute.</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Croisement de type plan, dénivelé et échangeur.</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err="1"/>
              <a:t>BBmp</a:t>
            </a:r>
            <a:r>
              <a:rPr lang="fr-FR" b="1" i="1" dirty="0"/>
              <a:t>; </a:t>
            </a:r>
            <a:r>
              <a:rPr lang="fr-FR" b="1" i="1" dirty="0" err="1"/>
              <a:t>BBsgp</a:t>
            </a:r>
            <a:r>
              <a:rPr lang="fr-FR" b="1" i="1" dirty="0"/>
              <a:t>.</a:t>
            </a:r>
          </a:p>
        </p:txBody>
      </p:sp>
      <p:sp>
        <p:nvSpPr>
          <p:cNvPr id="2" name="Rectangle à coins arrondis 6">
            <a:extLst>
              <a:ext uri="{FF2B5EF4-FFF2-40B4-BE49-F238E27FC236}">
                <a16:creationId xmlns:a16="http://schemas.microsoft.com/office/drawing/2014/main" id="{5E544AB8-9519-C169-EBA0-B3B09130412E}"/>
              </a:ext>
            </a:extLst>
          </p:cNvPr>
          <p:cNvSpPr/>
          <p:nvPr/>
        </p:nvSpPr>
        <p:spPr>
          <a:xfrm>
            <a:off x="10411582" y="1676616"/>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3" name="Rectangle à coins arrondis 7">
            <a:extLst>
              <a:ext uri="{FF2B5EF4-FFF2-40B4-BE49-F238E27FC236}">
                <a16:creationId xmlns:a16="http://schemas.microsoft.com/office/drawing/2014/main" id="{869FCDED-8B3F-DA08-D132-95755A068E3A}"/>
              </a:ext>
            </a:extLst>
          </p:cNvPr>
          <p:cNvSpPr/>
          <p:nvPr/>
        </p:nvSpPr>
        <p:spPr>
          <a:xfrm>
            <a:off x="10435794" y="2420170"/>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4" name="Rectangle à coins arrondis 8">
            <a:extLst>
              <a:ext uri="{FF2B5EF4-FFF2-40B4-BE49-F238E27FC236}">
                <a16:creationId xmlns:a16="http://schemas.microsoft.com/office/drawing/2014/main" id="{D6463B7C-8F55-2CEC-C748-686ACA3BA57F}"/>
              </a:ext>
            </a:extLst>
          </p:cNvPr>
          <p:cNvSpPr/>
          <p:nvPr/>
        </p:nvSpPr>
        <p:spPr>
          <a:xfrm>
            <a:off x="10435794" y="3160590"/>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5" name="Rectangle à coins arrondis 10">
            <a:extLst>
              <a:ext uri="{FF2B5EF4-FFF2-40B4-BE49-F238E27FC236}">
                <a16:creationId xmlns:a16="http://schemas.microsoft.com/office/drawing/2014/main" id="{802AA623-33BA-A383-984E-5360F640DA4B}"/>
              </a:ext>
            </a:extLst>
          </p:cNvPr>
          <p:cNvSpPr/>
          <p:nvPr/>
        </p:nvSpPr>
        <p:spPr>
          <a:xfrm>
            <a:off x="10443411" y="3924610"/>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6" name="Rectangle à coins arrondis 19">
            <a:extLst>
              <a:ext uri="{FF2B5EF4-FFF2-40B4-BE49-F238E27FC236}">
                <a16:creationId xmlns:a16="http://schemas.microsoft.com/office/drawing/2014/main" id="{7F885284-3728-5AAB-83B9-0232CDF4CDB6}"/>
              </a:ext>
            </a:extLst>
          </p:cNvPr>
          <p:cNvSpPr/>
          <p:nvPr/>
        </p:nvSpPr>
        <p:spPr>
          <a:xfrm>
            <a:off x="10443146" y="4654302"/>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7" name="Flèche vers le bas 29">
            <a:extLst>
              <a:ext uri="{FF2B5EF4-FFF2-40B4-BE49-F238E27FC236}">
                <a16:creationId xmlns:a16="http://schemas.microsoft.com/office/drawing/2014/main" id="{B53484DF-155B-0D5E-0F8F-44403E9F95FA}"/>
              </a:ext>
            </a:extLst>
          </p:cNvPr>
          <p:cNvSpPr/>
          <p:nvPr/>
        </p:nvSpPr>
        <p:spPr>
          <a:xfrm>
            <a:off x="11154830" y="2293877"/>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e bas 30">
            <a:extLst>
              <a:ext uri="{FF2B5EF4-FFF2-40B4-BE49-F238E27FC236}">
                <a16:creationId xmlns:a16="http://schemas.microsoft.com/office/drawing/2014/main" id="{4D7FFC49-4E88-D79B-0CC8-63B2E827F13A}"/>
              </a:ext>
            </a:extLst>
          </p:cNvPr>
          <p:cNvSpPr/>
          <p:nvPr/>
        </p:nvSpPr>
        <p:spPr>
          <a:xfrm>
            <a:off x="11147210" y="451990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vers le bas 31">
            <a:extLst>
              <a:ext uri="{FF2B5EF4-FFF2-40B4-BE49-F238E27FC236}">
                <a16:creationId xmlns:a16="http://schemas.microsoft.com/office/drawing/2014/main" id="{0E35D81B-77D0-4F2B-66AC-9B020F99628E}"/>
              </a:ext>
            </a:extLst>
          </p:cNvPr>
          <p:cNvSpPr/>
          <p:nvPr/>
        </p:nvSpPr>
        <p:spPr>
          <a:xfrm>
            <a:off x="11147210" y="3033017"/>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bas 33">
            <a:extLst>
              <a:ext uri="{FF2B5EF4-FFF2-40B4-BE49-F238E27FC236}">
                <a16:creationId xmlns:a16="http://schemas.microsoft.com/office/drawing/2014/main" id="{3A955D1C-1167-8092-D7F3-FD71D7745F7D}"/>
              </a:ext>
            </a:extLst>
          </p:cNvPr>
          <p:cNvSpPr/>
          <p:nvPr/>
        </p:nvSpPr>
        <p:spPr>
          <a:xfrm>
            <a:off x="11154830" y="3798317"/>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73785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 coins arrondis 22">
            <a:extLst>
              <a:ext uri="{FF2B5EF4-FFF2-40B4-BE49-F238E27FC236}">
                <a16:creationId xmlns:a16="http://schemas.microsoft.com/office/drawing/2014/main" id="{341694D0-A9D0-6085-06F7-6A6CE7620A22}"/>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LE </a:t>
            </a:r>
            <a:r>
              <a:rPr lang="fr-FR" sz="2400" b="1" i="1" dirty="0">
                <a:solidFill>
                  <a:srgbClr val="FF0000"/>
                </a:solidFill>
              </a:rPr>
              <a:t>K-MEANS</a:t>
            </a:r>
            <a:r>
              <a:rPr lang="fr-FR" sz="2400" b="1" i="1" dirty="0">
                <a:solidFill>
                  <a:schemeClr val="tx1"/>
                </a:solidFill>
              </a:rPr>
              <a:t> DANS LA SEGMENTATION DE LA RN4 ( AVEC DONNEES CEREMA )</a:t>
            </a:r>
          </a:p>
        </p:txBody>
      </p:sp>
      <p:sp>
        <p:nvSpPr>
          <p:cNvPr id="35" name="Rectangle : coins arrondis 34">
            <a:extLst>
              <a:ext uri="{FF2B5EF4-FFF2-40B4-BE49-F238E27FC236}">
                <a16:creationId xmlns:a16="http://schemas.microsoft.com/office/drawing/2014/main" id="{1FF8E4E7-4289-8FB6-E21E-4D86A3C85AD4}"/>
              </a:ext>
            </a:extLst>
          </p:cNvPr>
          <p:cNvSpPr/>
          <p:nvPr/>
        </p:nvSpPr>
        <p:spPr>
          <a:xfrm>
            <a:off x="589332" y="1701498"/>
            <a:ext cx="2929812" cy="5007211"/>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l"/>
            <a:endParaRPr lang="fr-FR" dirty="0"/>
          </a:p>
        </p:txBody>
      </p:sp>
      <p:sp>
        <p:nvSpPr>
          <p:cNvPr id="36" name="Rectangle : coins arrondis 35">
            <a:extLst>
              <a:ext uri="{FF2B5EF4-FFF2-40B4-BE49-F238E27FC236}">
                <a16:creationId xmlns:a16="http://schemas.microsoft.com/office/drawing/2014/main" id="{886F469D-23FD-7FC2-0521-46B51FC4475F}"/>
              </a:ext>
            </a:extLst>
          </p:cNvPr>
          <p:cNvSpPr/>
          <p:nvPr/>
        </p:nvSpPr>
        <p:spPr>
          <a:xfrm>
            <a:off x="3671544" y="1676616"/>
            <a:ext cx="2929812" cy="5032093"/>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7" name="Rectangle : coins arrondis 36">
            <a:extLst>
              <a:ext uri="{FF2B5EF4-FFF2-40B4-BE49-F238E27FC236}">
                <a16:creationId xmlns:a16="http://schemas.microsoft.com/office/drawing/2014/main" id="{4B779706-A846-D0F9-4A18-803A399005AD}"/>
              </a:ext>
            </a:extLst>
          </p:cNvPr>
          <p:cNvSpPr/>
          <p:nvPr/>
        </p:nvSpPr>
        <p:spPr>
          <a:xfrm>
            <a:off x="6753756" y="1676617"/>
            <a:ext cx="2929812" cy="5032092"/>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8" name="Ellipse 37">
            <a:extLst>
              <a:ext uri="{FF2B5EF4-FFF2-40B4-BE49-F238E27FC236}">
                <a16:creationId xmlns:a16="http://schemas.microsoft.com/office/drawing/2014/main" id="{8EB9DD0F-2E25-2862-CDE8-DE40A956CF26}"/>
              </a:ext>
            </a:extLst>
          </p:cNvPr>
          <p:cNvSpPr/>
          <p:nvPr/>
        </p:nvSpPr>
        <p:spPr>
          <a:xfrm>
            <a:off x="1030291" y="1262922"/>
            <a:ext cx="2080727" cy="948433"/>
          </a:xfrm>
          <a:prstGeom prst="ellipse">
            <a:avLst/>
          </a:prstGeom>
          <a:solidFill>
            <a:srgbClr val="1111F7"/>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dirty="0"/>
              <a:t>Cluster 4</a:t>
            </a:r>
          </a:p>
        </p:txBody>
      </p:sp>
      <p:sp>
        <p:nvSpPr>
          <p:cNvPr id="39" name="Ellipse 38">
            <a:extLst>
              <a:ext uri="{FF2B5EF4-FFF2-40B4-BE49-F238E27FC236}">
                <a16:creationId xmlns:a16="http://schemas.microsoft.com/office/drawing/2014/main" id="{401CE5A5-CDAB-AAAC-75F3-3D4100E5F10B}"/>
              </a:ext>
            </a:extLst>
          </p:cNvPr>
          <p:cNvSpPr/>
          <p:nvPr/>
        </p:nvSpPr>
        <p:spPr>
          <a:xfrm>
            <a:off x="4112503" y="1262922"/>
            <a:ext cx="2080727" cy="948433"/>
          </a:xfrm>
          <a:prstGeom prst="ellipse">
            <a:avLst/>
          </a:prstGeom>
          <a:solidFill>
            <a:srgbClr val="F4A530"/>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sng" strike="noStrike" kern="1200" cap="none" spc="0" normalizeH="0" baseline="0" noProof="0" dirty="0">
                <a:ln>
                  <a:noFill/>
                </a:ln>
                <a:solidFill>
                  <a:prstClr val="black"/>
                </a:solidFill>
                <a:effectLst/>
                <a:uLnTx/>
                <a:uFillTx/>
                <a:latin typeface="Calibri" panose="020F0502020204030204"/>
                <a:ea typeface="+mn-ea"/>
                <a:cs typeface="+mn-cs"/>
              </a:rPr>
              <a:t>Cluster 5</a:t>
            </a:r>
          </a:p>
        </p:txBody>
      </p:sp>
      <p:sp>
        <p:nvSpPr>
          <p:cNvPr id="40" name="Ellipse 39">
            <a:extLst>
              <a:ext uri="{FF2B5EF4-FFF2-40B4-BE49-F238E27FC236}">
                <a16:creationId xmlns:a16="http://schemas.microsoft.com/office/drawing/2014/main" id="{9E310E7C-743F-AB5F-E1A4-EA6EDC31A20F}"/>
              </a:ext>
            </a:extLst>
          </p:cNvPr>
          <p:cNvSpPr/>
          <p:nvPr/>
        </p:nvSpPr>
        <p:spPr>
          <a:xfrm>
            <a:off x="7161882" y="1262922"/>
            <a:ext cx="2080727" cy="948433"/>
          </a:xfrm>
          <a:prstGeom prst="ellipse">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rPr>
              <a:t>Cluster 6</a:t>
            </a:r>
          </a:p>
        </p:txBody>
      </p:sp>
      <p:sp>
        <p:nvSpPr>
          <p:cNvPr id="41" name="ZoneTexte 40">
            <a:extLst>
              <a:ext uri="{FF2B5EF4-FFF2-40B4-BE49-F238E27FC236}">
                <a16:creationId xmlns:a16="http://schemas.microsoft.com/office/drawing/2014/main" id="{D63DD1E7-0895-9E63-A01E-CA6248FC5B35}"/>
              </a:ext>
            </a:extLst>
          </p:cNvPr>
          <p:cNvSpPr txBox="1"/>
          <p:nvPr/>
        </p:nvSpPr>
        <p:spPr>
          <a:xfrm>
            <a:off x="717655" y="2362456"/>
            <a:ext cx="2652140" cy="3970318"/>
          </a:xfrm>
          <a:prstGeom prst="rect">
            <a:avLst/>
          </a:prstGeom>
          <a:noFill/>
        </p:spPr>
        <p:txBody>
          <a:bodyPr wrap="square" rtlCol="0">
            <a:spAutoFit/>
          </a:bodyPr>
          <a:lstStyle/>
          <a:p>
            <a:pPr marL="285750" indent="-285750">
              <a:buFont typeface="Wingdings" panose="05000000000000000000" pitchFamily="2" charset="2"/>
              <a:buChar char="Ø"/>
            </a:pPr>
            <a:r>
              <a:rPr lang="fr-FR" b="1" i="1" dirty="0"/>
              <a:t>34,09% de la RN4</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CU2VS; CU2VI</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Etat de la Chaussée : Moyen et Mauvais.</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La vocation est une Liaison Principale (LP).</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Croisement de type plan.</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err="1"/>
              <a:t>BBtmm</a:t>
            </a:r>
            <a:r>
              <a:rPr lang="fr-FR" b="1" i="1" dirty="0"/>
              <a:t>; </a:t>
            </a:r>
            <a:r>
              <a:rPr lang="fr-FR" b="1" i="1" dirty="0" err="1"/>
              <a:t>BBmp</a:t>
            </a:r>
            <a:r>
              <a:rPr lang="fr-FR" b="1" i="1" dirty="0"/>
              <a:t>.</a:t>
            </a:r>
          </a:p>
        </p:txBody>
      </p:sp>
      <p:sp>
        <p:nvSpPr>
          <p:cNvPr id="42" name="ZoneTexte 41">
            <a:extLst>
              <a:ext uri="{FF2B5EF4-FFF2-40B4-BE49-F238E27FC236}">
                <a16:creationId xmlns:a16="http://schemas.microsoft.com/office/drawing/2014/main" id="{CD59335B-9C70-CBA4-6F2C-F79BB3E13543}"/>
              </a:ext>
            </a:extLst>
          </p:cNvPr>
          <p:cNvSpPr txBox="1"/>
          <p:nvPr/>
        </p:nvSpPr>
        <p:spPr>
          <a:xfrm>
            <a:off x="3745908" y="2338028"/>
            <a:ext cx="2652140" cy="3693319"/>
          </a:xfrm>
          <a:prstGeom prst="rect">
            <a:avLst/>
          </a:prstGeom>
          <a:noFill/>
        </p:spPr>
        <p:txBody>
          <a:bodyPr wrap="square" rtlCol="0">
            <a:spAutoFit/>
          </a:bodyPr>
          <a:lstStyle/>
          <a:p>
            <a:pPr marL="285750" indent="-285750">
              <a:buFont typeface="Wingdings" panose="05000000000000000000" pitchFamily="2" charset="2"/>
              <a:buChar char="Ø"/>
            </a:pPr>
            <a:r>
              <a:rPr lang="fr-FR" b="1" i="1" dirty="0"/>
              <a:t>5,15% de la RN4</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CU2VS</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Mauvais Etat de la Chaussée.</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La vocation est une Liaison Principale (LP).</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Croisement dénivelé.</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err="1"/>
              <a:t>BBsgm</a:t>
            </a:r>
            <a:r>
              <a:rPr lang="fr-FR" b="1" i="1" dirty="0"/>
              <a:t>.</a:t>
            </a:r>
          </a:p>
        </p:txBody>
      </p:sp>
      <p:sp>
        <p:nvSpPr>
          <p:cNvPr id="43" name="ZoneTexte 42">
            <a:extLst>
              <a:ext uri="{FF2B5EF4-FFF2-40B4-BE49-F238E27FC236}">
                <a16:creationId xmlns:a16="http://schemas.microsoft.com/office/drawing/2014/main" id="{CF2595C3-D949-35C2-EADF-B82766518DDA}"/>
              </a:ext>
            </a:extLst>
          </p:cNvPr>
          <p:cNvSpPr txBox="1"/>
          <p:nvPr/>
        </p:nvSpPr>
        <p:spPr>
          <a:xfrm>
            <a:off x="6892592" y="2362456"/>
            <a:ext cx="2652140" cy="3970318"/>
          </a:xfrm>
          <a:prstGeom prst="rect">
            <a:avLst/>
          </a:prstGeom>
          <a:noFill/>
        </p:spPr>
        <p:txBody>
          <a:bodyPr wrap="square" rtlCol="0">
            <a:spAutoFit/>
          </a:bodyPr>
          <a:lstStyle/>
          <a:p>
            <a:pPr marL="285750" indent="-285750">
              <a:buFont typeface="Wingdings" panose="05000000000000000000" pitchFamily="2" charset="2"/>
              <a:buChar char="Ø"/>
            </a:pPr>
            <a:r>
              <a:rPr lang="fr-FR" b="1" i="1" dirty="0"/>
              <a:t>10,21% de la RN4</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CS22V; CU4V</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Etat de la Chaussée : Moyen et Mauvais.</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La vocation est une Autoroute.</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Croisement de type plan.</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err="1"/>
              <a:t>BBtmm</a:t>
            </a:r>
            <a:r>
              <a:rPr lang="fr-FR" b="1" i="1" dirty="0"/>
              <a:t>.</a:t>
            </a:r>
          </a:p>
        </p:txBody>
      </p:sp>
      <p:sp>
        <p:nvSpPr>
          <p:cNvPr id="2" name="Rectangle à coins arrondis 6">
            <a:extLst>
              <a:ext uri="{FF2B5EF4-FFF2-40B4-BE49-F238E27FC236}">
                <a16:creationId xmlns:a16="http://schemas.microsoft.com/office/drawing/2014/main" id="{BD89EC13-69EA-6B19-6187-78A502584E3D}"/>
              </a:ext>
            </a:extLst>
          </p:cNvPr>
          <p:cNvSpPr/>
          <p:nvPr/>
        </p:nvSpPr>
        <p:spPr>
          <a:xfrm>
            <a:off x="10411582" y="1676616"/>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3" name="Rectangle à coins arrondis 7">
            <a:extLst>
              <a:ext uri="{FF2B5EF4-FFF2-40B4-BE49-F238E27FC236}">
                <a16:creationId xmlns:a16="http://schemas.microsoft.com/office/drawing/2014/main" id="{BA48930C-E754-43A7-BCFD-796D8EA2B4CB}"/>
              </a:ext>
            </a:extLst>
          </p:cNvPr>
          <p:cNvSpPr/>
          <p:nvPr/>
        </p:nvSpPr>
        <p:spPr>
          <a:xfrm>
            <a:off x="10435794" y="2420170"/>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4" name="Rectangle à coins arrondis 8">
            <a:extLst>
              <a:ext uri="{FF2B5EF4-FFF2-40B4-BE49-F238E27FC236}">
                <a16:creationId xmlns:a16="http://schemas.microsoft.com/office/drawing/2014/main" id="{B5385FBD-F5E9-3C4B-E997-36FCDAF415A8}"/>
              </a:ext>
            </a:extLst>
          </p:cNvPr>
          <p:cNvSpPr/>
          <p:nvPr/>
        </p:nvSpPr>
        <p:spPr>
          <a:xfrm>
            <a:off x="10435794" y="3160590"/>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5" name="Rectangle à coins arrondis 10">
            <a:extLst>
              <a:ext uri="{FF2B5EF4-FFF2-40B4-BE49-F238E27FC236}">
                <a16:creationId xmlns:a16="http://schemas.microsoft.com/office/drawing/2014/main" id="{C29586D2-5D03-38BA-9270-1EAFAA5130CF}"/>
              </a:ext>
            </a:extLst>
          </p:cNvPr>
          <p:cNvSpPr/>
          <p:nvPr/>
        </p:nvSpPr>
        <p:spPr>
          <a:xfrm>
            <a:off x="10443411" y="3924610"/>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6" name="Rectangle à coins arrondis 19">
            <a:extLst>
              <a:ext uri="{FF2B5EF4-FFF2-40B4-BE49-F238E27FC236}">
                <a16:creationId xmlns:a16="http://schemas.microsoft.com/office/drawing/2014/main" id="{CB10929A-CFD6-A204-65BA-E3B3E234726E}"/>
              </a:ext>
            </a:extLst>
          </p:cNvPr>
          <p:cNvSpPr/>
          <p:nvPr/>
        </p:nvSpPr>
        <p:spPr>
          <a:xfrm>
            <a:off x="10443146" y="4654302"/>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7" name="Flèche vers le bas 29">
            <a:extLst>
              <a:ext uri="{FF2B5EF4-FFF2-40B4-BE49-F238E27FC236}">
                <a16:creationId xmlns:a16="http://schemas.microsoft.com/office/drawing/2014/main" id="{30922FA2-D478-CC37-3F84-E79F0687A615}"/>
              </a:ext>
            </a:extLst>
          </p:cNvPr>
          <p:cNvSpPr/>
          <p:nvPr/>
        </p:nvSpPr>
        <p:spPr>
          <a:xfrm>
            <a:off x="11154830" y="2293877"/>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e bas 30">
            <a:extLst>
              <a:ext uri="{FF2B5EF4-FFF2-40B4-BE49-F238E27FC236}">
                <a16:creationId xmlns:a16="http://schemas.microsoft.com/office/drawing/2014/main" id="{D0B480F8-693E-4626-B57F-F4DFC4927681}"/>
              </a:ext>
            </a:extLst>
          </p:cNvPr>
          <p:cNvSpPr/>
          <p:nvPr/>
        </p:nvSpPr>
        <p:spPr>
          <a:xfrm>
            <a:off x="11147210" y="451990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vers le bas 31">
            <a:extLst>
              <a:ext uri="{FF2B5EF4-FFF2-40B4-BE49-F238E27FC236}">
                <a16:creationId xmlns:a16="http://schemas.microsoft.com/office/drawing/2014/main" id="{15BD0D49-20D5-DDA2-913C-15F5DA848F7C}"/>
              </a:ext>
            </a:extLst>
          </p:cNvPr>
          <p:cNvSpPr/>
          <p:nvPr/>
        </p:nvSpPr>
        <p:spPr>
          <a:xfrm>
            <a:off x="11147210" y="3033017"/>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bas 33">
            <a:extLst>
              <a:ext uri="{FF2B5EF4-FFF2-40B4-BE49-F238E27FC236}">
                <a16:creationId xmlns:a16="http://schemas.microsoft.com/office/drawing/2014/main" id="{4408BA03-CB87-224E-D60D-88AC6E8C1FB7}"/>
              </a:ext>
            </a:extLst>
          </p:cNvPr>
          <p:cNvSpPr/>
          <p:nvPr/>
        </p:nvSpPr>
        <p:spPr>
          <a:xfrm>
            <a:off x="11154830" y="3798317"/>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05744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 coins arrondis 14">
            <a:extLst>
              <a:ext uri="{FF2B5EF4-FFF2-40B4-BE49-F238E27FC236}">
                <a16:creationId xmlns:a16="http://schemas.microsoft.com/office/drawing/2014/main" id="{B4323AC5-8F0B-72D5-19A6-712CD4039A88}"/>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LA </a:t>
            </a:r>
            <a:r>
              <a:rPr lang="fr-FR" sz="2400" b="1" i="1" dirty="0">
                <a:solidFill>
                  <a:srgbClr val="FF0000"/>
                </a:solidFill>
              </a:rPr>
              <a:t>CAH</a:t>
            </a:r>
            <a:r>
              <a:rPr lang="fr-FR" sz="2400" b="1" i="1" dirty="0">
                <a:solidFill>
                  <a:schemeClr val="tx1"/>
                </a:solidFill>
              </a:rPr>
              <a:t> DANS LA SEGMENTATION DE LA RN4 ( AVEC DONNEES CEREMA )</a:t>
            </a:r>
          </a:p>
        </p:txBody>
      </p:sp>
      <p:pic>
        <p:nvPicPr>
          <p:cNvPr id="27" name="Image 26">
            <a:extLst>
              <a:ext uri="{FF2B5EF4-FFF2-40B4-BE49-F238E27FC236}">
                <a16:creationId xmlns:a16="http://schemas.microsoft.com/office/drawing/2014/main" id="{BCC4B2B6-3BD4-7E4B-C24E-3547C756F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708" y="1728144"/>
            <a:ext cx="9567643" cy="4658989"/>
          </a:xfrm>
          <a:prstGeom prst="rect">
            <a:avLst/>
          </a:prstGeom>
        </p:spPr>
      </p:pic>
      <p:sp>
        <p:nvSpPr>
          <p:cNvPr id="28" name="ZoneTexte 27">
            <a:extLst>
              <a:ext uri="{FF2B5EF4-FFF2-40B4-BE49-F238E27FC236}">
                <a16:creationId xmlns:a16="http://schemas.microsoft.com/office/drawing/2014/main" id="{CE8489B6-893A-E03E-FF7E-B75B1FB95165}"/>
              </a:ext>
            </a:extLst>
          </p:cNvPr>
          <p:cNvSpPr txBox="1"/>
          <p:nvPr/>
        </p:nvSpPr>
        <p:spPr>
          <a:xfrm>
            <a:off x="658708" y="1081813"/>
            <a:ext cx="9427684" cy="646331"/>
          </a:xfrm>
          <a:prstGeom prst="rect">
            <a:avLst/>
          </a:prstGeom>
          <a:noFill/>
        </p:spPr>
        <p:txBody>
          <a:bodyPr wrap="square" rtlCol="0">
            <a:spAutoFit/>
          </a:bodyPr>
          <a:lstStyle/>
          <a:p>
            <a:pPr marL="285750" indent="-285750" algn="l" rtl="0">
              <a:buFont typeface="Wingdings" panose="05000000000000000000" pitchFamily="2" charset="2"/>
              <a:buChar char="Ø"/>
            </a:pPr>
            <a:r>
              <a:rPr lang="fr-FR" b="1" i="1" dirty="0">
                <a:latin typeface="Arial" panose="020B0604020202020204" pitchFamily="34" charset="0"/>
              </a:rPr>
              <a:t>L</a:t>
            </a:r>
            <a:r>
              <a:rPr lang="fr-FR" b="1" i="1" dirty="0">
                <a:effectLst/>
                <a:latin typeface="Arial" panose="020B0604020202020204" pitchFamily="34" charset="0"/>
              </a:rPr>
              <a:t>a classification ascendante hiérarchique (</a:t>
            </a:r>
            <a:r>
              <a:rPr lang="fr-FR" b="1" i="1" dirty="0">
                <a:solidFill>
                  <a:srgbClr val="FF0000"/>
                </a:solidFill>
                <a:effectLst/>
                <a:latin typeface="Arial" panose="020B0604020202020204" pitchFamily="34" charset="0"/>
              </a:rPr>
              <a:t>CAH</a:t>
            </a:r>
            <a:r>
              <a:rPr lang="fr-FR" b="1" i="1" dirty="0">
                <a:effectLst/>
                <a:latin typeface="Arial" panose="020B0604020202020204" pitchFamily="34" charset="0"/>
              </a:rPr>
              <a:t>) donne un regroupement en </a:t>
            </a:r>
            <a:r>
              <a:rPr lang="fr-FR" b="1" i="1" dirty="0">
                <a:solidFill>
                  <a:schemeClr val="accent6"/>
                </a:solidFill>
                <a:effectLst/>
                <a:latin typeface="Arial" panose="020B0604020202020204" pitchFamily="34" charset="0"/>
              </a:rPr>
              <a:t>9 classes différentes</a:t>
            </a:r>
            <a:r>
              <a:rPr lang="fr-FR" b="1" i="1" dirty="0">
                <a:effectLst/>
                <a:latin typeface="Arial" panose="020B0604020202020204" pitchFamily="34" charset="0"/>
              </a:rPr>
              <a:t>,</a:t>
            </a:r>
            <a:r>
              <a:rPr lang="fr-FR" b="1" i="1" dirty="0">
                <a:latin typeface="Arial" panose="020B0604020202020204" pitchFamily="34" charset="0"/>
              </a:rPr>
              <a:t> via</a:t>
            </a:r>
            <a:r>
              <a:rPr lang="fr-FR" b="1" i="1" dirty="0">
                <a:effectLst/>
                <a:latin typeface="Arial" panose="020B0604020202020204" pitchFamily="34" charset="0"/>
              </a:rPr>
              <a:t> la méthode du diagramme d’inertie.</a:t>
            </a:r>
            <a:endParaRPr lang="fr-FR" b="1" i="1" dirty="0"/>
          </a:p>
        </p:txBody>
      </p:sp>
      <p:sp>
        <p:nvSpPr>
          <p:cNvPr id="29" name="ZoneTexte 28">
            <a:extLst>
              <a:ext uri="{FF2B5EF4-FFF2-40B4-BE49-F238E27FC236}">
                <a16:creationId xmlns:a16="http://schemas.microsoft.com/office/drawing/2014/main" id="{1E426896-E796-6119-B1FE-8C5E268D6D47}"/>
              </a:ext>
            </a:extLst>
          </p:cNvPr>
          <p:cNvSpPr txBox="1"/>
          <p:nvPr/>
        </p:nvSpPr>
        <p:spPr>
          <a:xfrm>
            <a:off x="1985537" y="6387134"/>
            <a:ext cx="7268547" cy="646331"/>
          </a:xfrm>
          <a:prstGeom prst="rect">
            <a:avLst/>
          </a:prstGeom>
          <a:noFill/>
        </p:spPr>
        <p:txBody>
          <a:bodyPr wrap="square" rtlCol="0">
            <a:spAutoFit/>
          </a:bodyPr>
          <a:lstStyle/>
          <a:p>
            <a:r>
              <a:rPr lang="fr-FR" b="1" i="1" dirty="0">
                <a:effectLst/>
                <a:latin typeface="Arial" panose="020B0604020202020204" pitchFamily="34" charset="0"/>
              </a:rPr>
              <a:t>(a) Statut d’inertie, (b) Carte des individus, (c) Dendrogramme</a:t>
            </a:r>
            <a:br>
              <a:rPr lang="fr-FR" dirty="0">
                <a:effectLst/>
              </a:rPr>
            </a:br>
            <a:endParaRPr lang="fr-FR" dirty="0"/>
          </a:p>
        </p:txBody>
      </p:sp>
      <p:sp>
        <p:nvSpPr>
          <p:cNvPr id="2" name="Rectangle à coins arrondis 6">
            <a:extLst>
              <a:ext uri="{FF2B5EF4-FFF2-40B4-BE49-F238E27FC236}">
                <a16:creationId xmlns:a16="http://schemas.microsoft.com/office/drawing/2014/main" id="{53AEDAF9-38DA-8AE8-FA04-E10A903FE8C6}"/>
              </a:ext>
            </a:extLst>
          </p:cNvPr>
          <p:cNvSpPr/>
          <p:nvPr/>
        </p:nvSpPr>
        <p:spPr>
          <a:xfrm>
            <a:off x="10416251" y="1544101"/>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3" name="Rectangle à coins arrondis 7">
            <a:extLst>
              <a:ext uri="{FF2B5EF4-FFF2-40B4-BE49-F238E27FC236}">
                <a16:creationId xmlns:a16="http://schemas.microsoft.com/office/drawing/2014/main" id="{534CDACC-0DF8-4784-9C2E-C33033014313}"/>
              </a:ext>
            </a:extLst>
          </p:cNvPr>
          <p:cNvSpPr/>
          <p:nvPr/>
        </p:nvSpPr>
        <p:spPr>
          <a:xfrm>
            <a:off x="10440463" y="2287655"/>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4" name="Rectangle à coins arrondis 8">
            <a:extLst>
              <a:ext uri="{FF2B5EF4-FFF2-40B4-BE49-F238E27FC236}">
                <a16:creationId xmlns:a16="http://schemas.microsoft.com/office/drawing/2014/main" id="{88943B66-10D9-DB9A-6679-3E525152FDD7}"/>
              </a:ext>
            </a:extLst>
          </p:cNvPr>
          <p:cNvSpPr/>
          <p:nvPr/>
        </p:nvSpPr>
        <p:spPr>
          <a:xfrm>
            <a:off x="10440463" y="3028075"/>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5" name="Rectangle à coins arrondis 10">
            <a:extLst>
              <a:ext uri="{FF2B5EF4-FFF2-40B4-BE49-F238E27FC236}">
                <a16:creationId xmlns:a16="http://schemas.microsoft.com/office/drawing/2014/main" id="{9F38629A-B8E6-D85B-AA23-51F72D68166C}"/>
              </a:ext>
            </a:extLst>
          </p:cNvPr>
          <p:cNvSpPr/>
          <p:nvPr/>
        </p:nvSpPr>
        <p:spPr>
          <a:xfrm>
            <a:off x="10448080" y="3792095"/>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6" name="Rectangle à coins arrondis 19">
            <a:extLst>
              <a:ext uri="{FF2B5EF4-FFF2-40B4-BE49-F238E27FC236}">
                <a16:creationId xmlns:a16="http://schemas.microsoft.com/office/drawing/2014/main" id="{C6C1DE23-A81A-E692-558A-C8B7188A1700}"/>
              </a:ext>
            </a:extLst>
          </p:cNvPr>
          <p:cNvSpPr/>
          <p:nvPr/>
        </p:nvSpPr>
        <p:spPr>
          <a:xfrm>
            <a:off x="10447815" y="4521787"/>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7" name="Flèche vers le bas 29">
            <a:extLst>
              <a:ext uri="{FF2B5EF4-FFF2-40B4-BE49-F238E27FC236}">
                <a16:creationId xmlns:a16="http://schemas.microsoft.com/office/drawing/2014/main" id="{DAD966ED-34E9-75DD-4C99-2DE8455F6DFA}"/>
              </a:ext>
            </a:extLst>
          </p:cNvPr>
          <p:cNvSpPr/>
          <p:nvPr/>
        </p:nvSpPr>
        <p:spPr>
          <a:xfrm>
            <a:off x="11159499" y="216136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e bas 30">
            <a:extLst>
              <a:ext uri="{FF2B5EF4-FFF2-40B4-BE49-F238E27FC236}">
                <a16:creationId xmlns:a16="http://schemas.microsoft.com/office/drawing/2014/main" id="{7E5206C1-96DE-31AE-FA88-A39FEA830326}"/>
              </a:ext>
            </a:extLst>
          </p:cNvPr>
          <p:cNvSpPr/>
          <p:nvPr/>
        </p:nvSpPr>
        <p:spPr>
          <a:xfrm>
            <a:off x="11151879" y="4387393"/>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vers le bas 31">
            <a:extLst>
              <a:ext uri="{FF2B5EF4-FFF2-40B4-BE49-F238E27FC236}">
                <a16:creationId xmlns:a16="http://schemas.microsoft.com/office/drawing/2014/main" id="{3E884E16-A697-5100-34F1-8364F6A04000}"/>
              </a:ext>
            </a:extLst>
          </p:cNvPr>
          <p:cNvSpPr/>
          <p:nvPr/>
        </p:nvSpPr>
        <p:spPr>
          <a:xfrm>
            <a:off x="11151879" y="290050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bas 33">
            <a:extLst>
              <a:ext uri="{FF2B5EF4-FFF2-40B4-BE49-F238E27FC236}">
                <a16:creationId xmlns:a16="http://schemas.microsoft.com/office/drawing/2014/main" id="{C4E93A12-5F2A-9371-E5A3-0EF4E7E76040}"/>
              </a:ext>
            </a:extLst>
          </p:cNvPr>
          <p:cNvSpPr/>
          <p:nvPr/>
        </p:nvSpPr>
        <p:spPr>
          <a:xfrm>
            <a:off x="11159499" y="366580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65109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12C64102-B427-4533-AFF7-AF10BCCDD130}"/>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LA </a:t>
            </a:r>
            <a:r>
              <a:rPr lang="fr-FR" sz="2400" b="1" i="1" dirty="0">
                <a:solidFill>
                  <a:srgbClr val="FF0000"/>
                </a:solidFill>
              </a:rPr>
              <a:t>CAH</a:t>
            </a:r>
            <a:r>
              <a:rPr lang="fr-FR" sz="2400" b="1" i="1" dirty="0">
                <a:solidFill>
                  <a:schemeClr val="tx1"/>
                </a:solidFill>
              </a:rPr>
              <a:t> DANS LA SEGMENTATION DE LA RN4 ( AVEC DONNEES CEREMA )</a:t>
            </a:r>
          </a:p>
        </p:txBody>
      </p:sp>
      <p:sp>
        <p:nvSpPr>
          <p:cNvPr id="15" name="ZoneTexte 14">
            <a:extLst>
              <a:ext uri="{FF2B5EF4-FFF2-40B4-BE49-F238E27FC236}">
                <a16:creationId xmlns:a16="http://schemas.microsoft.com/office/drawing/2014/main" id="{EB1A79E4-086C-39DB-0F1F-6A7B836173A1}"/>
              </a:ext>
            </a:extLst>
          </p:cNvPr>
          <p:cNvSpPr txBox="1"/>
          <p:nvPr/>
        </p:nvSpPr>
        <p:spPr>
          <a:xfrm>
            <a:off x="227772" y="6026560"/>
            <a:ext cx="10850775" cy="646331"/>
          </a:xfrm>
          <a:prstGeom prst="rect">
            <a:avLst/>
          </a:prstGeom>
          <a:noFill/>
        </p:spPr>
        <p:txBody>
          <a:bodyPr wrap="square" rtlCol="0">
            <a:spAutoFit/>
          </a:bodyPr>
          <a:lstStyle/>
          <a:p>
            <a:r>
              <a:rPr lang="fr-FR" b="1" i="1" dirty="0">
                <a:effectLst/>
                <a:latin typeface="Arial" panose="020B0604020202020204" pitchFamily="34" charset="0"/>
              </a:rPr>
              <a:t>(a) Localisation des clusters sur la RN4, (b) Profil des clusters, (</a:t>
            </a:r>
            <a:r>
              <a:rPr lang="fr-FR" b="1" i="1" dirty="0" err="1">
                <a:effectLst/>
                <a:latin typeface="Arial" panose="020B0604020202020204" pitchFamily="34" charset="0"/>
              </a:rPr>
              <a:t>c,d,e</a:t>
            </a:r>
            <a:r>
              <a:rPr lang="fr-FR" b="1" i="1" dirty="0">
                <a:effectLst/>
                <a:latin typeface="Arial" panose="020B0604020202020204" pitchFamily="34" charset="0"/>
              </a:rPr>
              <a:t>) Niveau de rétro-réflexion  </a:t>
            </a:r>
          </a:p>
          <a:p>
            <a:r>
              <a:rPr lang="fr-FR" b="1" i="1" dirty="0">
                <a:latin typeface="Arial" panose="020B0604020202020204" pitchFamily="34" charset="0"/>
              </a:rPr>
              <a:t>                                       </a:t>
            </a:r>
            <a:r>
              <a:rPr lang="fr-FR" b="1" i="1" dirty="0">
                <a:effectLst/>
                <a:latin typeface="Arial" panose="020B0604020202020204" pitchFamily="34" charset="0"/>
              </a:rPr>
              <a:t>des marquages des lignes (AXE, BAU, TPC)</a:t>
            </a:r>
            <a:endParaRPr lang="fr-FR" b="1" i="1" dirty="0"/>
          </a:p>
        </p:txBody>
      </p:sp>
      <p:pic>
        <p:nvPicPr>
          <p:cNvPr id="17" name="Image 16">
            <a:extLst>
              <a:ext uri="{FF2B5EF4-FFF2-40B4-BE49-F238E27FC236}">
                <a16:creationId xmlns:a16="http://schemas.microsoft.com/office/drawing/2014/main" id="{C202C298-99E0-9722-264F-E3BBFF8A8A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32" y="1008940"/>
            <a:ext cx="9825133" cy="5017620"/>
          </a:xfrm>
          <a:prstGeom prst="rect">
            <a:avLst/>
          </a:prstGeom>
        </p:spPr>
      </p:pic>
      <p:sp>
        <p:nvSpPr>
          <p:cNvPr id="14" name="Rectangle à coins arrondis 6">
            <a:extLst>
              <a:ext uri="{FF2B5EF4-FFF2-40B4-BE49-F238E27FC236}">
                <a16:creationId xmlns:a16="http://schemas.microsoft.com/office/drawing/2014/main" id="{4EDAC4F2-A142-3A1C-DF04-21A66C305648}"/>
              </a:ext>
            </a:extLst>
          </p:cNvPr>
          <p:cNvSpPr/>
          <p:nvPr/>
        </p:nvSpPr>
        <p:spPr>
          <a:xfrm>
            <a:off x="10411582" y="1534771"/>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16" name="Rectangle à coins arrondis 7">
            <a:extLst>
              <a:ext uri="{FF2B5EF4-FFF2-40B4-BE49-F238E27FC236}">
                <a16:creationId xmlns:a16="http://schemas.microsoft.com/office/drawing/2014/main" id="{9D459F08-2FE6-AF39-F52B-217040352F0E}"/>
              </a:ext>
            </a:extLst>
          </p:cNvPr>
          <p:cNvSpPr/>
          <p:nvPr/>
        </p:nvSpPr>
        <p:spPr>
          <a:xfrm>
            <a:off x="10435794" y="2278325"/>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18" name="Rectangle à coins arrondis 8">
            <a:extLst>
              <a:ext uri="{FF2B5EF4-FFF2-40B4-BE49-F238E27FC236}">
                <a16:creationId xmlns:a16="http://schemas.microsoft.com/office/drawing/2014/main" id="{D7C8CBC2-E8AA-2B00-C587-6BF257CABFC4}"/>
              </a:ext>
            </a:extLst>
          </p:cNvPr>
          <p:cNvSpPr/>
          <p:nvPr/>
        </p:nvSpPr>
        <p:spPr>
          <a:xfrm>
            <a:off x="10435794" y="3018745"/>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19" name="Rectangle à coins arrondis 10">
            <a:extLst>
              <a:ext uri="{FF2B5EF4-FFF2-40B4-BE49-F238E27FC236}">
                <a16:creationId xmlns:a16="http://schemas.microsoft.com/office/drawing/2014/main" id="{FD09ECC9-E9D3-0865-1EA5-A4646A16F40A}"/>
              </a:ext>
            </a:extLst>
          </p:cNvPr>
          <p:cNvSpPr/>
          <p:nvPr/>
        </p:nvSpPr>
        <p:spPr>
          <a:xfrm>
            <a:off x="10443411" y="3782765"/>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20" name="Rectangle à coins arrondis 19">
            <a:extLst>
              <a:ext uri="{FF2B5EF4-FFF2-40B4-BE49-F238E27FC236}">
                <a16:creationId xmlns:a16="http://schemas.microsoft.com/office/drawing/2014/main" id="{AC3734C6-00CF-A7ED-E40A-9A64D16DA98B}"/>
              </a:ext>
            </a:extLst>
          </p:cNvPr>
          <p:cNvSpPr/>
          <p:nvPr/>
        </p:nvSpPr>
        <p:spPr>
          <a:xfrm>
            <a:off x="10443146" y="4512457"/>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21" name="Flèche vers le bas 29">
            <a:extLst>
              <a:ext uri="{FF2B5EF4-FFF2-40B4-BE49-F238E27FC236}">
                <a16:creationId xmlns:a16="http://schemas.microsoft.com/office/drawing/2014/main" id="{3595BEC6-423F-151B-50B6-2D91DE51A25A}"/>
              </a:ext>
            </a:extLst>
          </p:cNvPr>
          <p:cNvSpPr/>
          <p:nvPr/>
        </p:nvSpPr>
        <p:spPr>
          <a:xfrm>
            <a:off x="11154830" y="215203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lèche vers le bas 30">
            <a:extLst>
              <a:ext uri="{FF2B5EF4-FFF2-40B4-BE49-F238E27FC236}">
                <a16:creationId xmlns:a16="http://schemas.microsoft.com/office/drawing/2014/main" id="{92908436-6196-021B-3849-5DD6C2CB6248}"/>
              </a:ext>
            </a:extLst>
          </p:cNvPr>
          <p:cNvSpPr/>
          <p:nvPr/>
        </p:nvSpPr>
        <p:spPr>
          <a:xfrm>
            <a:off x="11147210" y="4378063"/>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vers le bas 31">
            <a:extLst>
              <a:ext uri="{FF2B5EF4-FFF2-40B4-BE49-F238E27FC236}">
                <a16:creationId xmlns:a16="http://schemas.microsoft.com/office/drawing/2014/main" id="{5FFADFC8-AA62-0EE5-9368-C21BFD2E09D9}"/>
              </a:ext>
            </a:extLst>
          </p:cNvPr>
          <p:cNvSpPr/>
          <p:nvPr/>
        </p:nvSpPr>
        <p:spPr>
          <a:xfrm>
            <a:off x="11147210" y="289117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vers le bas 33">
            <a:extLst>
              <a:ext uri="{FF2B5EF4-FFF2-40B4-BE49-F238E27FC236}">
                <a16:creationId xmlns:a16="http://schemas.microsoft.com/office/drawing/2014/main" id="{85E76404-B4B8-23E1-A6B7-08FBB6180C05}"/>
              </a:ext>
            </a:extLst>
          </p:cNvPr>
          <p:cNvSpPr/>
          <p:nvPr/>
        </p:nvSpPr>
        <p:spPr>
          <a:xfrm>
            <a:off x="11154830" y="365647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38378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12FDAFCF-B6B8-E181-CFB3-C094CEF35874}"/>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LA </a:t>
            </a:r>
            <a:r>
              <a:rPr lang="fr-FR" sz="2400" b="1" i="1" dirty="0">
                <a:solidFill>
                  <a:srgbClr val="FF0000"/>
                </a:solidFill>
              </a:rPr>
              <a:t>CAH</a:t>
            </a:r>
            <a:r>
              <a:rPr lang="fr-FR" sz="2400" b="1" i="1" dirty="0">
                <a:solidFill>
                  <a:schemeClr val="tx1"/>
                </a:solidFill>
              </a:rPr>
              <a:t> DANS LA SEGMENTATION DE LA RN4 ( AVEC DONNEES CEREMA )</a:t>
            </a:r>
          </a:p>
        </p:txBody>
      </p:sp>
      <p:sp>
        <p:nvSpPr>
          <p:cNvPr id="14" name="Rectangle : coins arrondis 13">
            <a:extLst>
              <a:ext uri="{FF2B5EF4-FFF2-40B4-BE49-F238E27FC236}">
                <a16:creationId xmlns:a16="http://schemas.microsoft.com/office/drawing/2014/main" id="{B8C3DCD8-3555-A879-FD54-CAE0115779DF}"/>
              </a:ext>
            </a:extLst>
          </p:cNvPr>
          <p:cNvSpPr/>
          <p:nvPr/>
        </p:nvSpPr>
        <p:spPr>
          <a:xfrm>
            <a:off x="589332" y="1701499"/>
            <a:ext cx="2929812" cy="4627984"/>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l"/>
            <a:endParaRPr lang="fr-FR" dirty="0"/>
          </a:p>
        </p:txBody>
      </p:sp>
      <p:sp>
        <p:nvSpPr>
          <p:cNvPr id="15" name="Rectangle : coins arrondis 14">
            <a:extLst>
              <a:ext uri="{FF2B5EF4-FFF2-40B4-BE49-F238E27FC236}">
                <a16:creationId xmlns:a16="http://schemas.microsoft.com/office/drawing/2014/main" id="{501D550B-E633-C5E3-9799-321441E32356}"/>
              </a:ext>
            </a:extLst>
          </p:cNvPr>
          <p:cNvSpPr/>
          <p:nvPr/>
        </p:nvSpPr>
        <p:spPr>
          <a:xfrm>
            <a:off x="3669192" y="1676617"/>
            <a:ext cx="2929812" cy="4652866"/>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B36B5A79-746A-B605-346A-2B89B3F36721}"/>
              </a:ext>
            </a:extLst>
          </p:cNvPr>
          <p:cNvSpPr/>
          <p:nvPr/>
        </p:nvSpPr>
        <p:spPr>
          <a:xfrm>
            <a:off x="6753756" y="1676617"/>
            <a:ext cx="2929812" cy="4652866"/>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Ellipse 16">
            <a:extLst>
              <a:ext uri="{FF2B5EF4-FFF2-40B4-BE49-F238E27FC236}">
                <a16:creationId xmlns:a16="http://schemas.microsoft.com/office/drawing/2014/main" id="{0C0F1340-2703-4487-693F-4A24AC97C2AF}"/>
              </a:ext>
            </a:extLst>
          </p:cNvPr>
          <p:cNvSpPr/>
          <p:nvPr/>
        </p:nvSpPr>
        <p:spPr>
          <a:xfrm>
            <a:off x="1030291" y="1262922"/>
            <a:ext cx="2080727" cy="948433"/>
          </a:xfrm>
          <a:prstGeom prst="ellipse">
            <a:avLst/>
          </a:prstGeom>
          <a:solidFill>
            <a:srgbClr val="593DB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dirty="0"/>
              <a:t>Cluster 1</a:t>
            </a:r>
          </a:p>
        </p:txBody>
      </p:sp>
      <p:sp>
        <p:nvSpPr>
          <p:cNvPr id="18" name="Ellipse 17">
            <a:extLst>
              <a:ext uri="{FF2B5EF4-FFF2-40B4-BE49-F238E27FC236}">
                <a16:creationId xmlns:a16="http://schemas.microsoft.com/office/drawing/2014/main" id="{3DD877E2-79E6-BC4A-3946-0F2A5D9CE7A0}"/>
              </a:ext>
            </a:extLst>
          </p:cNvPr>
          <p:cNvSpPr/>
          <p:nvPr/>
        </p:nvSpPr>
        <p:spPr>
          <a:xfrm>
            <a:off x="4112503" y="1262922"/>
            <a:ext cx="2080727" cy="948433"/>
          </a:xfrm>
          <a:prstGeom prst="ellipse">
            <a:avLst/>
          </a:prstGeom>
          <a:solidFill>
            <a:srgbClr val="CA84C2"/>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sng" strike="noStrike" kern="1200" cap="none" spc="0" normalizeH="0" baseline="0" noProof="0" dirty="0">
                <a:ln>
                  <a:noFill/>
                </a:ln>
                <a:solidFill>
                  <a:prstClr val="black"/>
                </a:solidFill>
                <a:effectLst/>
                <a:uLnTx/>
                <a:uFillTx/>
                <a:latin typeface="Calibri" panose="020F0502020204030204"/>
                <a:ea typeface="+mn-ea"/>
                <a:cs typeface="+mn-cs"/>
              </a:rPr>
              <a:t>Cluster 2</a:t>
            </a:r>
          </a:p>
        </p:txBody>
      </p:sp>
      <p:sp>
        <p:nvSpPr>
          <p:cNvPr id="19" name="Ellipse 18">
            <a:extLst>
              <a:ext uri="{FF2B5EF4-FFF2-40B4-BE49-F238E27FC236}">
                <a16:creationId xmlns:a16="http://schemas.microsoft.com/office/drawing/2014/main" id="{3E2BFE0B-3193-6965-A541-B0AA0071ADCF}"/>
              </a:ext>
            </a:extLst>
          </p:cNvPr>
          <p:cNvSpPr/>
          <p:nvPr/>
        </p:nvSpPr>
        <p:spPr>
          <a:xfrm>
            <a:off x="7161882" y="1262922"/>
            <a:ext cx="2080727" cy="948433"/>
          </a:xfrm>
          <a:prstGeom prst="ellips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rPr>
              <a:t>Cluster 3</a:t>
            </a:r>
          </a:p>
        </p:txBody>
      </p:sp>
      <p:sp>
        <p:nvSpPr>
          <p:cNvPr id="20" name="ZoneTexte 19">
            <a:extLst>
              <a:ext uri="{FF2B5EF4-FFF2-40B4-BE49-F238E27FC236}">
                <a16:creationId xmlns:a16="http://schemas.microsoft.com/office/drawing/2014/main" id="{A35A317B-580C-0E1E-53A5-051B86360A9F}"/>
              </a:ext>
            </a:extLst>
          </p:cNvPr>
          <p:cNvSpPr txBox="1"/>
          <p:nvPr/>
        </p:nvSpPr>
        <p:spPr>
          <a:xfrm>
            <a:off x="737965" y="2206070"/>
            <a:ext cx="2652140" cy="3970318"/>
          </a:xfrm>
          <a:prstGeom prst="rect">
            <a:avLst/>
          </a:prstGeom>
          <a:noFill/>
        </p:spPr>
        <p:txBody>
          <a:bodyPr wrap="square" rtlCol="0">
            <a:spAutoFit/>
          </a:bodyPr>
          <a:lstStyle/>
          <a:p>
            <a:pPr marL="285750" indent="-285750">
              <a:buFont typeface="Wingdings" panose="05000000000000000000" pitchFamily="2" charset="2"/>
              <a:buChar char="Ø"/>
            </a:pPr>
            <a:r>
              <a:rPr lang="fr-FR" b="1" i="1" dirty="0"/>
              <a:t>6,34% de la RN4</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CU2VS</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Mauvais Etat de la Chaussée.</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La vocation est une Liaison Principale (LP).</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Croisement de type Plan.</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err="1"/>
              <a:t>BBmp</a:t>
            </a:r>
            <a:r>
              <a:rPr lang="fr-FR" b="1" i="1" dirty="0"/>
              <a:t>; </a:t>
            </a:r>
            <a:r>
              <a:rPr lang="fr-FR" b="1" i="1" dirty="0" err="1"/>
              <a:t>BBsgp</a:t>
            </a:r>
            <a:endParaRPr lang="fr-FR" b="1" i="1" dirty="0"/>
          </a:p>
        </p:txBody>
      </p:sp>
      <p:sp>
        <p:nvSpPr>
          <p:cNvPr id="29" name="ZoneTexte 28">
            <a:extLst>
              <a:ext uri="{FF2B5EF4-FFF2-40B4-BE49-F238E27FC236}">
                <a16:creationId xmlns:a16="http://schemas.microsoft.com/office/drawing/2014/main" id="{9482F355-6A75-7972-19D8-D403BAF258E1}"/>
              </a:ext>
            </a:extLst>
          </p:cNvPr>
          <p:cNvSpPr txBox="1"/>
          <p:nvPr/>
        </p:nvSpPr>
        <p:spPr>
          <a:xfrm>
            <a:off x="3820177" y="2206070"/>
            <a:ext cx="2652140" cy="3970318"/>
          </a:xfrm>
          <a:prstGeom prst="rect">
            <a:avLst/>
          </a:prstGeom>
          <a:noFill/>
        </p:spPr>
        <p:txBody>
          <a:bodyPr wrap="square" rtlCol="0">
            <a:spAutoFit/>
          </a:bodyPr>
          <a:lstStyle/>
          <a:p>
            <a:pPr marL="285750" indent="-285750">
              <a:buFont typeface="Wingdings" panose="05000000000000000000" pitchFamily="2" charset="2"/>
              <a:buChar char="Ø"/>
            </a:pPr>
            <a:r>
              <a:rPr lang="fr-FR" b="1" i="1" dirty="0"/>
              <a:t>18,24% de la RN4</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CS22V; CU3VS</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Etat Moyen de la Chaussée.</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La vocation est une Liaison Principale (LP).</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Croisement de type Plan et Dénivelé.</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err="1"/>
              <a:t>BBtmm</a:t>
            </a:r>
            <a:endParaRPr lang="fr-FR" b="1" i="1" dirty="0"/>
          </a:p>
        </p:txBody>
      </p:sp>
      <p:sp>
        <p:nvSpPr>
          <p:cNvPr id="30" name="ZoneTexte 29">
            <a:extLst>
              <a:ext uri="{FF2B5EF4-FFF2-40B4-BE49-F238E27FC236}">
                <a16:creationId xmlns:a16="http://schemas.microsoft.com/office/drawing/2014/main" id="{3C1FE49B-9A4A-F39B-06E4-AE289169CC6D}"/>
              </a:ext>
            </a:extLst>
          </p:cNvPr>
          <p:cNvSpPr txBox="1"/>
          <p:nvPr/>
        </p:nvSpPr>
        <p:spPr>
          <a:xfrm>
            <a:off x="6904646" y="2211355"/>
            <a:ext cx="2652140" cy="3970318"/>
          </a:xfrm>
          <a:prstGeom prst="rect">
            <a:avLst/>
          </a:prstGeom>
          <a:noFill/>
        </p:spPr>
        <p:txBody>
          <a:bodyPr wrap="square" rtlCol="0">
            <a:spAutoFit/>
          </a:bodyPr>
          <a:lstStyle/>
          <a:p>
            <a:pPr marL="285750" indent="-285750">
              <a:buFont typeface="Wingdings" panose="05000000000000000000" pitchFamily="2" charset="2"/>
              <a:buChar char="Ø"/>
            </a:pPr>
            <a:r>
              <a:rPr lang="fr-FR" b="1" i="1" dirty="0"/>
              <a:t>12,69% de la RN4</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CU2VS</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Mauvais Etat de la Chaussée.</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La vocation est une Liaison Principale (LP).</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Croisement de type Plan et Dénivelé.</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err="1"/>
              <a:t>BBtmm</a:t>
            </a:r>
            <a:r>
              <a:rPr lang="fr-FR" b="1" i="1" dirty="0"/>
              <a:t>; </a:t>
            </a:r>
            <a:r>
              <a:rPr lang="fr-FR" b="1" i="1" dirty="0" err="1"/>
              <a:t>BBmp</a:t>
            </a:r>
            <a:endParaRPr lang="fr-FR" b="1" i="1" dirty="0"/>
          </a:p>
        </p:txBody>
      </p:sp>
      <p:sp>
        <p:nvSpPr>
          <p:cNvPr id="21" name="Rectangle à coins arrondis 6">
            <a:extLst>
              <a:ext uri="{FF2B5EF4-FFF2-40B4-BE49-F238E27FC236}">
                <a16:creationId xmlns:a16="http://schemas.microsoft.com/office/drawing/2014/main" id="{ADC44EA1-3AB2-455D-EB7E-C8740C7BA9B5}"/>
              </a:ext>
            </a:extLst>
          </p:cNvPr>
          <p:cNvSpPr/>
          <p:nvPr/>
        </p:nvSpPr>
        <p:spPr>
          <a:xfrm>
            <a:off x="10411582" y="1676617"/>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22" name="Rectangle à coins arrondis 7">
            <a:extLst>
              <a:ext uri="{FF2B5EF4-FFF2-40B4-BE49-F238E27FC236}">
                <a16:creationId xmlns:a16="http://schemas.microsoft.com/office/drawing/2014/main" id="{02285D57-708A-D7C5-171A-5508518EC128}"/>
              </a:ext>
            </a:extLst>
          </p:cNvPr>
          <p:cNvSpPr/>
          <p:nvPr/>
        </p:nvSpPr>
        <p:spPr>
          <a:xfrm>
            <a:off x="10435794" y="2420171"/>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23" name="Rectangle à coins arrondis 8">
            <a:extLst>
              <a:ext uri="{FF2B5EF4-FFF2-40B4-BE49-F238E27FC236}">
                <a16:creationId xmlns:a16="http://schemas.microsoft.com/office/drawing/2014/main" id="{61A45A1A-57B1-34CB-45EA-CC61238E653E}"/>
              </a:ext>
            </a:extLst>
          </p:cNvPr>
          <p:cNvSpPr/>
          <p:nvPr/>
        </p:nvSpPr>
        <p:spPr>
          <a:xfrm>
            <a:off x="10435794" y="3160591"/>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24" name="Rectangle à coins arrondis 10">
            <a:extLst>
              <a:ext uri="{FF2B5EF4-FFF2-40B4-BE49-F238E27FC236}">
                <a16:creationId xmlns:a16="http://schemas.microsoft.com/office/drawing/2014/main" id="{C7B44D82-6573-9F9F-A2BC-7FF9EF8B91D5}"/>
              </a:ext>
            </a:extLst>
          </p:cNvPr>
          <p:cNvSpPr/>
          <p:nvPr/>
        </p:nvSpPr>
        <p:spPr>
          <a:xfrm>
            <a:off x="10443411" y="3924611"/>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25" name="Rectangle à coins arrondis 19">
            <a:extLst>
              <a:ext uri="{FF2B5EF4-FFF2-40B4-BE49-F238E27FC236}">
                <a16:creationId xmlns:a16="http://schemas.microsoft.com/office/drawing/2014/main" id="{79FC1338-1F92-468B-880E-E842E302449E}"/>
              </a:ext>
            </a:extLst>
          </p:cNvPr>
          <p:cNvSpPr/>
          <p:nvPr/>
        </p:nvSpPr>
        <p:spPr>
          <a:xfrm>
            <a:off x="10443146" y="4654303"/>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26" name="Flèche vers le bas 29">
            <a:extLst>
              <a:ext uri="{FF2B5EF4-FFF2-40B4-BE49-F238E27FC236}">
                <a16:creationId xmlns:a16="http://schemas.microsoft.com/office/drawing/2014/main" id="{2B04368C-5C2D-E74D-AB6D-729BFCD23D89}"/>
              </a:ext>
            </a:extLst>
          </p:cNvPr>
          <p:cNvSpPr/>
          <p:nvPr/>
        </p:nvSpPr>
        <p:spPr>
          <a:xfrm>
            <a:off x="11154830" y="229387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vers le bas 30">
            <a:extLst>
              <a:ext uri="{FF2B5EF4-FFF2-40B4-BE49-F238E27FC236}">
                <a16:creationId xmlns:a16="http://schemas.microsoft.com/office/drawing/2014/main" id="{DA1CB8FC-FA17-A732-6F9D-02B1958456EE}"/>
              </a:ext>
            </a:extLst>
          </p:cNvPr>
          <p:cNvSpPr/>
          <p:nvPr/>
        </p:nvSpPr>
        <p:spPr>
          <a:xfrm>
            <a:off x="11147210" y="451990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lèche vers le bas 31">
            <a:extLst>
              <a:ext uri="{FF2B5EF4-FFF2-40B4-BE49-F238E27FC236}">
                <a16:creationId xmlns:a16="http://schemas.microsoft.com/office/drawing/2014/main" id="{A60CB833-0893-604B-CB9D-AD877BFD96E1}"/>
              </a:ext>
            </a:extLst>
          </p:cNvPr>
          <p:cNvSpPr/>
          <p:nvPr/>
        </p:nvSpPr>
        <p:spPr>
          <a:xfrm>
            <a:off x="11147210" y="303301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Flèche vers le bas 33">
            <a:extLst>
              <a:ext uri="{FF2B5EF4-FFF2-40B4-BE49-F238E27FC236}">
                <a16:creationId xmlns:a16="http://schemas.microsoft.com/office/drawing/2014/main" id="{0D5F76AB-D00E-FE34-AA03-18A6527BD162}"/>
              </a:ext>
            </a:extLst>
          </p:cNvPr>
          <p:cNvSpPr/>
          <p:nvPr/>
        </p:nvSpPr>
        <p:spPr>
          <a:xfrm>
            <a:off x="11154830" y="379831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752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 coins arrondis 12">
            <a:extLst>
              <a:ext uri="{FF2B5EF4-FFF2-40B4-BE49-F238E27FC236}">
                <a16:creationId xmlns:a16="http://schemas.microsoft.com/office/drawing/2014/main" id="{7EF1246E-38D3-4457-7937-0D9F37391A3B}"/>
              </a:ext>
            </a:extLst>
          </p:cNvPr>
          <p:cNvSpPr/>
          <p:nvPr/>
        </p:nvSpPr>
        <p:spPr>
          <a:xfrm>
            <a:off x="291481" y="260097"/>
            <a:ext cx="11700469"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LE RESEAU ROUTIER NATIONAL</a:t>
            </a:r>
          </a:p>
        </p:txBody>
      </p:sp>
      <p:sp>
        <p:nvSpPr>
          <p:cNvPr id="14" name="ZoneTexte 13">
            <a:extLst>
              <a:ext uri="{FF2B5EF4-FFF2-40B4-BE49-F238E27FC236}">
                <a16:creationId xmlns:a16="http://schemas.microsoft.com/office/drawing/2014/main" id="{EFF021F3-BD08-0713-4178-87F4558BE1C9}"/>
              </a:ext>
            </a:extLst>
          </p:cNvPr>
          <p:cNvSpPr txBox="1"/>
          <p:nvPr/>
        </p:nvSpPr>
        <p:spPr>
          <a:xfrm>
            <a:off x="783771" y="1352939"/>
            <a:ext cx="9218645" cy="923330"/>
          </a:xfrm>
          <a:prstGeom prst="rect">
            <a:avLst/>
          </a:prstGeom>
          <a:noFill/>
        </p:spPr>
        <p:txBody>
          <a:bodyPr wrap="square" rtlCol="0">
            <a:spAutoFit/>
          </a:bodyPr>
          <a:lstStyle/>
          <a:p>
            <a:pPr algn="l"/>
            <a:r>
              <a:rPr lang="fr-FR" sz="1800" b="0" i="0" u="none" strike="noStrike" baseline="0" dirty="0">
                <a:latin typeface="CenturySchL-Roma"/>
              </a:rPr>
              <a:t> Le territoire français est parcouru par un ensemble cohérent de routes et d’autoroutes, concédées</a:t>
            </a:r>
            <a:r>
              <a:rPr lang="fr-FR" dirty="0">
                <a:latin typeface="CenturySchL-Roma"/>
              </a:rPr>
              <a:t> </a:t>
            </a:r>
            <a:r>
              <a:rPr lang="fr-FR" sz="1800" b="0" i="0" u="none" strike="noStrike" baseline="0" dirty="0">
                <a:latin typeface="CenturySchL-Roma"/>
              </a:rPr>
              <a:t>ou non, qui présentent un intérêt national ou européen. Cet ensemble de routes et d’autoroutes constitue le réseau routier national.</a:t>
            </a:r>
            <a:endParaRPr lang="fr-FR" dirty="0"/>
          </a:p>
        </p:txBody>
      </p:sp>
      <p:pic>
        <p:nvPicPr>
          <p:cNvPr id="16" name="Image 15">
            <a:extLst>
              <a:ext uri="{FF2B5EF4-FFF2-40B4-BE49-F238E27FC236}">
                <a16:creationId xmlns:a16="http://schemas.microsoft.com/office/drawing/2014/main" id="{69B0A181-AED8-F8F8-EEB9-DFB96E313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2276269"/>
            <a:ext cx="3615612" cy="2844306"/>
          </a:xfrm>
          <a:prstGeom prst="rect">
            <a:avLst/>
          </a:prstGeom>
        </p:spPr>
      </p:pic>
      <p:sp>
        <p:nvSpPr>
          <p:cNvPr id="17" name="ZoneTexte 16">
            <a:extLst>
              <a:ext uri="{FF2B5EF4-FFF2-40B4-BE49-F238E27FC236}">
                <a16:creationId xmlns:a16="http://schemas.microsoft.com/office/drawing/2014/main" id="{BD2981AE-4B0A-76AE-C0DD-F6CB3EED8336}"/>
              </a:ext>
            </a:extLst>
          </p:cNvPr>
          <p:cNvSpPr txBox="1"/>
          <p:nvPr/>
        </p:nvSpPr>
        <p:spPr>
          <a:xfrm>
            <a:off x="783771" y="5120575"/>
            <a:ext cx="9218645" cy="1477328"/>
          </a:xfrm>
          <a:prstGeom prst="rect">
            <a:avLst/>
          </a:prstGeom>
          <a:noFill/>
        </p:spPr>
        <p:txBody>
          <a:bodyPr wrap="square" rtlCol="0">
            <a:spAutoFit/>
          </a:bodyPr>
          <a:lstStyle/>
          <a:p>
            <a:pPr algn="l"/>
            <a:r>
              <a:rPr lang="fr-FR" sz="1800" b="0" i="0" u="none" strike="noStrike" baseline="0" dirty="0">
                <a:latin typeface="CenturySchL-Roma"/>
              </a:rPr>
              <a:t> Le réseau routier national présenté dans la figure ci-dessus comporte </a:t>
            </a:r>
            <a:r>
              <a:rPr lang="fr-FR" sz="1800" b="0" i="0" u="none" strike="noStrike" baseline="0" dirty="0">
                <a:solidFill>
                  <a:schemeClr val="accent6"/>
                </a:solidFill>
                <a:latin typeface="CenturySchL-Roma"/>
              </a:rPr>
              <a:t>20 849 km </a:t>
            </a:r>
            <a:r>
              <a:rPr lang="fr-FR" sz="1800" b="0" i="0" u="none" strike="noStrike" baseline="0" dirty="0">
                <a:latin typeface="CenturySchL-Roma"/>
              </a:rPr>
              <a:t>:</a:t>
            </a:r>
          </a:p>
          <a:p>
            <a:pPr algn="l"/>
            <a:endParaRPr lang="fr-FR" sz="1800" b="0" i="0" u="none" strike="noStrike" baseline="0" dirty="0">
              <a:latin typeface="CenturySchL-Roma"/>
            </a:endParaRPr>
          </a:p>
          <a:p>
            <a:pPr algn="l"/>
            <a:r>
              <a:rPr lang="fr-FR" sz="1800" b="0" i="0" u="none" strike="noStrike" baseline="0" dirty="0">
                <a:latin typeface="CMSY10"/>
              </a:rPr>
              <a:t>  • </a:t>
            </a:r>
            <a:r>
              <a:rPr lang="fr-FR" sz="1800" b="0" i="0" u="none" strike="noStrike" baseline="0" dirty="0">
                <a:solidFill>
                  <a:schemeClr val="accent6"/>
                </a:solidFill>
                <a:latin typeface="CenturySchL-Roma"/>
              </a:rPr>
              <a:t>12 379 km </a:t>
            </a:r>
            <a:r>
              <a:rPr lang="fr-FR" sz="1800" b="0" i="0" u="none" strike="noStrike" baseline="0" dirty="0">
                <a:latin typeface="CenturySchL-Roma"/>
              </a:rPr>
              <a:t>d’autoroutes, dont </a:t>
            </a:r>
            <a:r>
              <a:rPr lang="fr-FR" sz="1800" b="0" i="0" u="none" strike="noStrike" baseline="0" dirty="0">
                <a:solidFill>
                  <a:schemeClr val="accent6"/>
                </a:solidFill>
                <a:latin typeface="CenturySchL-Roma"/>
              </a:rPr>
              <a:t>9 158 km </a:t>
            </a:r>
            <a:r>
              <a:rPr lang="fr-FR" sz="1800" b="0" i="0" u="none" strike="noStrike" baseline="0" dirty="0">
                <a:latin typeface="CenturySchL-Roma"/>
              </a:rPr>
              <a:t>sont </a:t>
            </a:r>
            <a:r>
              <a:rPr lang="fr-FR" sz="1800" b="0" i="0" u="none" strike="noStrike" baseline="0" dirty="0">
                <a:solidFill>
                  <a:srgbClr val="FF0000"/>
                </a:solidFill>
                <a:latin typeface="CenturySchL-Roma"/>
              </a:rPr>
              <a:t>concédés</a:t>
            </a:r>
            <a:r>
              <a:rPr lang="fr-FR" sz="1800" b="0" i="0" u="none" strike="noStrike" baseline="0" dirty="0">
                <a:latin typeface="CenturySchL-Roma"/>
              </a:rPr>
              <a:t> </a:t>
            </a:r>
            <a:r>
              <a:rPr lang="fr-FR" dirty="0">
                <a:latin typeface="CenturySchL-Roma"/>
              </a:rPr>
              <a:t>à</a:t>
            </a:r>
            <a:r>
              <a:rPr lang="fr-FR" sz="1800" b="0" i="0" u="none" strike="noStrike" baseline="0" dirty="0">
                <a:latin typeface="CenturySchL-Roma"/>
              </a:rPr>
              <a:t> des sociétés concessionnaires sous</a:t>
            </a:r>
          </a:p>
          <a:p>
            <a:pPr algn="l"/>
            <a:r>
              <a:rPr lang="fr-FR" sz="1800" b="0" i="0" u="none" strike="noStrike" baseline="0" dirty="0">
                <a:latin typeface="CenturySchL-Roma"/>
              </a:rPr>
              <a:t>   contrat avec l’Etat.</a:t>
            </a:r>
          </a:p>
          <a:p>
            <a:pPr algn="l"/>
            <a:r>
              <a:rPr lang="fr-FR" sz="1800" b="0" i="0" u="none" strike="noStrike" baseline="0" dirty="0">
                <a:latin typeface="CMSY10"/>
              </a:rPr>
              <a:t>  • </a:t>
            </a:r>
            <a:r>
              <a:rPr lang="fr-FR" sz="1800" b="0" i="0" u="none" strike="noStrike" baseline="0" dirty="0">
                <a:solidFill>
                  <a:schemeClr val="accent6"/>
                </a:solidFill>
                <a:latin typeface="CenturySchL-Roma"/>
              </a:rPr>
              <a:t>8 470 km </a:t>
            </a:r>
            <a:r>
              <a:rPr lang="fr-FR" sz="1800" b="0" i="0" u="none" strike="noStrike" baseline="0" dirty="0">
                <a:latin typeface="CenturySchL-Roma"/>
              </a:rPr>
              <a:t>de routes nationales.</a:t>
            </a:r>
            <a:endParaRPr lang="fr-FR" dirty="0"/>
          </a:p>
        </p:txBody>
      </p:sp>
      <p:sp>
        <p:nvSpPr>
          <p:cNvPr id="15" name="Rectangle à coins arrondis 6">
            <a:extLst>
              <a:ext uri="{FF2B5EF4-FFF2-40B4-BE49-F238E27FC236}">
                <a16:creationId xmlns:a16="http://schemas.microsoft.com/office/drawing/2014/main" id="{260506C3-632E-977C-C3B2-D2864E30BDF8}"/>
              </a:ext>
            </a:extLst>
          </p:cNvPr>
          <p:cNvSpPr/>
          <p:nvPr/>
        </p:nvSpPr>
        <p:spPr>
          <a:xfrm>
            <a:off x="10406388" y="1551227"/>
            <a:ext cx="1561350" cy="60673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18" name="Rectangle à coins arrondis 7">
            <a:extLst>
              <a:ext uri="{FF2B5EF4-FFF2-40B4-BE49-F238E27FC236}">
                <a16:creationId xmlns:a16="http://schemas.microsoft.com/office/drawing/2014/main" id="{CF50DD44-CD4A-0FE7-DE86-F3CB5D05DF81}"/>
              </a:ext>
            </a:extLst>
          </p:cNvPr>
          <p:cNvSpPr/>
          <p:nvPr/>
        </p:nvSpPr>
        <p:spPr>
          <a:xfrm>
            <a:off x="10430600" y="2294781"/>
            <a:ext cx="1561350" cy="59597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19" name="Rectangle à coins arrondis 8">
            <a:extLst>
              <a:ext uri="{FF2B5EF4-FFF2-40B4-BE49-F238E27FC236}">
                <a16:creationId xmlns:a16="http://schemas.microsoft.com/office/drawing/2014/main" id="{BCD348E2-77E4-9E60-663E-546B6C3B72D7}"/>
              </a:ext>
            </a:extLst>
          </p:cNvPr>
          <p:cNvSpPr/>
          <p:nvPr/>
        </p:nvSpPr>
        <p:spPr>
          <a:xfrm>
            <a:off x="10430600" y="3035201"/>
            <a:ext cx="1537138" cy="6261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20" name="Rectangle à coins arrondis 10">
            <a:extLst>
              <a:ext uri="{FF2B5EF4-FFF2-40B4-BE49-F238E27FC236}">
                <a16:creationId xmlns:a16="http://schemas.microsoft.com/office/drawing/2014/main" id="{FF20FC05-14F3-68B0-ECAD-F134DEBF92D4}"/>
              </a:ext>
            </a:extLst>
          </p:cNvPr>
          <p:cNvSpPr/>
          <p:nvPr/>
        </p:nvSpPr>
        <p:spPr>
          <a:xfrm>
            <a:off x="10438217" y="3799221"/>
            <a:ext cx="1537138" cy="5795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21" name="Rectangle à coins arrondis 19">
            <a:extLst>
              <a:ext uri="{FF2B5EF4-FFF2-40B4-BE49-F238E27FC236}">
                <a16:creationId xmlns:a16="http://schemas.microsoft.com/office/drawing/2014/main" id="{C5E2AA6D-C497-A0D5-82D8-6CC332D3DEBD}"/>
              </a:ext>
            </a:extLst>
          </p:cNvPr>
          <p:cNvSpPr/>
          <p:nvPr/>
        </p:nvSpPr>
        <p:spPr>
          <a:xfrm>
            <a:off x="10437952" y="4528913"/>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22" name="Flèche vers le bas 29">
            <a:extLst>
              <a:ext uri="{FF2B5EF4-FFF2-40B4-BE49-F238E27FC236}">
                <a16:creationId xmlns:a16="http://schemas.microsoft.com/office/drawing/2014/main" id="{2F76E979-7CB3-226D-FEE2-AB921C90193B}"/>
              </a:ext>
            </a:extLst>
          </p:cNvPr>
          <p:cNvSpPr/>
          <p:nvPr/>
        </p:nvSpPr>
        <p:spPr>
          <a:xfrm>
            <a:off x="11149636" y="216848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vers le bas 30">
            <a:extLst>
              <a:ext uri="{FF2B5EF4-FFF2-40B4-BE49-F238E27FC236}">
                <a16:creationId xmlns:a16="http://schemas.microsoft.com/office/drawing/2014/main" id="{66C3A772-C095-1DBF-5B57-619BF21AA404}"/>
              </a:ext>
            </a:extLst>
          </p:cNvPr>
          <p:cNvSpPr/>
          <p:nvPr/>
        </p:nvSpPr>
        <p:spPr>
          <a:xfrm>
            <a:off x="11142016" y="439451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vers le bas 31">
            <a:extLst>
              <a:ext uri="{FF2B5EF4-FFF2-40B4-BE49-F238E27FC236}">
                <a16:creationId xmlns:a16="http://schemas.microsoft.com/office/drawing/2014/main" id="{240D7EFA-6C49-C427-CDB6-7FD078A70F96}"/>
              </a:ext>
            </a:extLst>
          </p:cNvPr>
          <p:cNvSpPr/>
          <p:nvPr/>
        </p:nvSpPr>
        <p:spPr>
          <a:xfrm>
            <a:off x="11142016" y="290762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e bas 33">
            <a:extLst>
              <a:ext uri="{FF2B5EF4-FFF2-40B4-BE49-F238E27FC236}">
                <a16:creationId xmlns:a16="http://schemas.microsoft.com/office/drawing/2014/main" id="{9E4617B4-4790-5985-D03A-601982D91C79}"/>
              </a:ext>
            </a:extLst>
          </p:cNvPr>
          <p:cNvSpPr/>
          <p:nvPr/>
        </p:nvSpPr>
        <p:spPr>
          <a:xfrm>
            <a:off x="11149636" y="367292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043994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02042871-78C3-2BEF-88C5-C5EAF2ED51E3}"/>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LA </a:t>
            </a:r>
            <a:r>
              <a:rPr lang="fr-FR" sz="2400" b="1" i="1" dirty="0">
                <a:solidFill>
                  <a:srgbClr val="FF0000"/>
                </a:solidFill>
              </a:rPr>
              <a:t>CAH</a:t>
            </a:r>
            <a:r>
              <a:rPr lang="fr-FR" sz="2400" b="1" i="1" dirty="0">
                <a:solidFill>
                  <a:schemeClr val="tx1"/>
                </a:solidFill>
              </a:rPr>
              <a:t> DANS LA SEGMENTATION DE LA RN4 ( AVEC DONNEES CEREMA )</a:t>
            </a:r>
          </a:p>
        </p:txBody>
      </p:sp>
      <p:sp>
        <p:nvSpPr>
          <p:cNvPr id="14" name="Rectangle : coins arrondis 13">
            <a:extLst>
              <a:ext uri="{FF2B5EF4-FFF2-40B4-BE49-F238E27FC236}">
                <a16:creationId xmlns:a16="http://schemas.microsoft.com/office/drawing/2014/main" id="{5B7377AA-4B7B-1567-76B2-BF505BC3ACB5}"/>
              </a:ext>
            </a:extLst>
          </p:cNvPr>
          <p:cNvSpPr/>
          <p:nvPr/>
        </p:nvSpPr>
        <p:spPr>
          <a:xfrm>
            <a:off x="589332" y="1701499"/>
            <a:ext cx="2929812" cy="4627984"/>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l"/>
            <a:endParaRPr lang="fr-FR" dirty="0"/>
          </a:p>
        </p:txBody>
      </p:sp>
      <p:sp>
        <p:nvSpPr>
          <p:cNvPr id="15" name="Rectangle : coins arrondis 14">
            <a:extLst>
              <a:ext uri="{FF2B5EF4-FFF2-40B4-BE49-F238E27FC236}">
                <a16:creationId xmlns:a16="http://schemas.microsoft.com/office/drawing/2014/main" id="{9C6A7FB6-9FB7-144B-5829-9C9526F46F63}"/>
              </a:ext>
            </a:extLst>
          </p:cNvPr>
          <p:cNvSpPr/>
          <p:nvPr/>
        </p:nvSpPr>
        <p:spPr>
          <a:xfrm>
            <a:off x="3671544" y="1676617"/>
            <a:ext cx="2929812" cy="4652866"/>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9990D90C-CC37-5807-05AC-256C7B0453E0}"/>
              </a:ext>
            </a:extLst>
          </p:cNvPr>
          <p:cNvSpPr/>
          <p:nvPr/>
        </p:nvSpPr>
        <p:spPr>
          <a:xfrm>
            <a:off x="6753756" y="1676617"/>
            <a:ext cx="2929812" cy="4652866"/>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Ellipse 16">
            <a:extLst>
              <a:ext uri="{FF2B5EF4-FFF2-40B4-BE49-F238E27FC236}">
                <a16:creationId xmlns:a16="http://schemas.microsoft.com/office/drawing/2014/main" id="{402FE9C5-2565-6C7A-6D26-9AA27F68B61B}"/>
              </a:ext>
            </a:extLst>
          </p:cNvPr>
          <p:cNvSpPr/>
          <p:nvPr/>
        </p:nvSpPr>
        <p:spPr>
          <a:xfrm>
            <a:off x="1030291" y="1262922"/>
            <a:ext cx="2080727" cy="948433"/>
          </a:xfrm>
          <a:prstGeom prst="ellipse">
            <a:avLst/>
          </a:prstGeom>
          <a:solidFill>
            <a:schemeClr val="accent2">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u="sng" dirty="0"/>
              <a:t>Cluster 4</a:t>
            </a:r>
          </a:p>
        </p:txBody>
      </p:sp>
      <p:sp>
        <p:nvSpPr>
          <p:cNvPr id="18" name="Ellipse 17">
            <a:extLst>
              <a:ext uri="{FF2B5EF4-FFF2-40B4-BE49-F238E27FC236}">
                <a16:creationId xmlns:a16="http://schemas.microsoft.com/office/drawing/2014/main" id="{F6C0EDDC-5E7C-A1DE-AA69-AAE8F6249E17}"/>
              </a:ext>
            </a:extLst>
          </p:cNvPr>
          <p:cNvSpPr/>
          <p:nvPr/>
        </p:nvSpPr>
        <p:spPr>
          <a:xfrm>
            <a:off x="4112503" y="1262922"/>
            <a:ext cx="2080727" cy="948433"/>
          </a:xfrm>
          <a:prstGeom prst="ellipse">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rPr>
              <a:t>Cluster 5</a:t>
            </a:r>
          </a:p>
        </p:txBody>
      </p:sp>
      <p:sp>
        <p:nvSpPr>
          <p:cNvPr id="19" name="Ellipse 18">
            <a:extLst>
              <a:ext uri="{FF2B5EF4-FFF2-40B4-BE49-F238E27FC236}">
                <a16:creationId xmlns:a16="http://schemas.microsoft.com/office/drawing/2014/main" id="{7E58F423-3BF9-6874-8019-162302A4DF17}"/>
              </a:ext>
            </a:extLst>
          </p:cNvPr>
          <p:cNvSpPr/>
          <p:nvPr/>
        </p:nvSpPr>
        <p:spPr>
          <a:xfrm>
            <a:off x="7161882" y="1262922"/>
            <a:ext cx="2080727" cy="948433"/>
          </a:xfrm>
          <a:prstGeom prst="ellipse">
            <a:avLst/>
          </a:prstGeom>
          <a:solidFill>
            <a:srgbClr val="F4A530"/>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rPr>
              <a:t>Cluster 6</a:t>
            </a:r>
          </a:p>
        </p:txBody>
      </p:sp>
      <p:sp>
        <p:nvSpPr>
          <p:cNvPr id="23" name="ZoneTexte 22">
            <a:extLst>
              <a:ext uri="{FF2B5EF4-FFF2-40B4-BE49-F238E27FC236}">
                <a16:creationId xmlns:a16="http://schemas.microsoft.com/office/drawing/2014/main" id="{BCDAFDDB-1177-9F77-72C9-7B90152BC284}"/>
              </a:ext>
            </a:extLst>
          </p:cNvPr>
          <p:cNvSpPr txBox="1"/>
          <p:nvPr/>
        </p:nvSpPr>
        <p:spPr>
          <a:xfrm>
            <a:off x="645349" y="2215204"/>
            <a:ext cx="2966412" cy="3970318"/>
          </a:xfrm>
          <a:prstGeom prst="rect">
            <a:avLst/>
          </a:prstGeom>
          <a:noFill/>
        </p:spPr>
        <p:txBody>
          <a:bodyPr wrap="square" rtlCol="0">
            <a:spAutoFit/>
          </a:bodyPr>
          <a:lstStyle/>
          <a:p>
            <a:pPr marL="285750" indent="-285750">
              <a:buFont typeface="Wingdings" panose="05000000000000000000" pitchFamily="2" charset="2"/>
              <a:buChar char="Ø"/>
            </a:pPr>
            <a:r>
              <a:rPr lang="fr-FR" b="1" i="1" dirty="0"/>
              <a:t>13,08% de la RN4</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CS22V</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Etat Moyen de la Chaussée.</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La vocation est une Autoroute (TA).</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Croisement de type Plan, Echangeur et Dénivelé.</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err="1"/>
              <a:t>BBmp</a:t>
            </a:r>
            <a:r>
              <a:rPr lang="fr-FR" b="1" i="1" dirty="0"/>
              <a:t>; </a:t>
            </a:r>
            <a:r>
              <a:rPr lang="fr-FR" b="1" i="1" dirty="0" err="1"/>
              <a:t>BBsgp</a:t>
            </a:r>
            <a:endParaRPr lang="fr-FR" b="1" i="1" dirty="0"/>
          </a:p>
        </p:txBody>
      </p:sp>
      <p:sp>
        <p:nvSpPr>
          <p:cNvPr id="24" name="ZoneTexte 23">
            <a:extLst>
              <a:ext uri="{FF2B5EF4-FFF2-40B4-BE49-F238E27FC236}">
                <a16:creationId xmlns:a16="http://schemas.microsoft.com/office/drawing/2014/main" id="{EF75E05A-3B57-A5CA-E6D5-907E466BC624}"/>
              </a:ext>
            </a:extLst>
          </p:cNvPr>
          <p:cNvSpPr txBox="1"/>
          <p:nvPr/>
        </p:nvSpPr>
        <p:spPr>
          <a:xfrm>
            <a:off x="3725503" y="2215204"/>
            <a:ext cx="2652140" cy="3970318"/>
          </a:xfrm>
          <a:prstGeom prst="rect">
            <a:avLst/>
          </a:prstGeom>
          <a:noFill/>
        </p:spPr>
        <p:txBody>
          <a:bodyPr wrap="square" rtlCol="0">
            <a:spAutoFit/>
          </a:bodyPr>
          <a:lstStyle/>
          <a:p>
            <a:pPr marL="285750" indent="-285750">
              <a:buFont typeface="Wingdings" panose="05000000000000000000" pitchFamily="2" charset="2"/>
              <a:buChar char="Ø"/>
            </a:pPr>
            <a:r>
              <a:rPr lang="fr-FR" b="1" i="1" dirty="0"/>
              <a:t>19,52% de la RN4</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CU2VS</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Mauvais Etat de la Chaussée.</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La vocation est une Liaison Principale (LP).</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Croisement de type Plan.</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err="1"/>
              <a:t>BBmp</a:t>
            </a:r>
            <a:endParaRPr lang="fr-FR" b="1" i="1" dirty="0"/>
          </a:p>
        </p:txBody>
      </p:sp>
      <p:sp>
        <p:nvSpPr>
          <p:cNvPr id="25" name="ZoneTexte 24">
            <a:extLst>
              <a:ext uri="{FF2B5EF4-FFF2-40B4-BE49-F238E27FC236}">
                <a16:creationId xmlns:a16="http://schemas.microsoft.com/office/drawing/2014/main" id="{56E1CCC6-E4AD-AF08-5374-BE02BF5CE4AF}"/>
              </a:ext>
            </a:extLst>
          </p:cNvPr>
          <p:cNvSpPr txBox="1"/>
          <p:nvPr/>
        </p:nvSpPr>
        <p:spPr>
          <a:xfrm>
            <a:off x="6813292" y="2215204"/>
            <a:ext cx="2652140" cy="3970318"/>
          </a:xfrm>
          <a:prstGeom prst="rect">
            <a:avLst/>
          </a:prstGeom>
          <a:noFill/>
        </p:spPr>
        <p:txBody>
          <a:bodyPr wrap="square" rtlCol="0">
            <a:spAutoFit/>
          </a:bodyPr>
          <a:lstStyle/>
          <a:p>
            <a:pPr marL="285750" indent="-285750">
              <a:buFont typeface="Wingdings" panose="05000000000000000000" pitchFamily="2" charset="2"/>
              <a:buChar char="Ø"/>
            </a:pPr>
            <a:r>
              <a:rPr lang="fr-FR" b="1" i="1" dirty="0"/>
              <a:t>14,47% de la RN4</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CU2VS; CU2VI</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Etat de la Chaussée : Mauvais et Moyen.</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La vocation est une Liaison Principale (LP).</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Croisement de type Plan.</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err="1"/>
              <a:t>BBtmm</a:t>
            </a:r>
            <a:r>
              <a:rPr lang="fr-FR" b="1" i="1" dirty="0"/>
              <a:t>; </a:t>
            </a:r>
            <a:r>
              <a:rPr lang="fr-FR" b="1" i="1" dirty="0" err="1"/>
              <a:t>BBsgm</a:t>
            </a:r>
            <a:endParaRPr lang="fr-FR" b="1" i="1" dirty="0"/>
          </a:p>
        </p:txBody>
      </p:sp>
      <p:sp>
        <p:nvSpPr>
          <p:cNvPr id="20" name="Rectangle à coins arrondis 6">
            <a:extLst>
              <a:ext uri="{FF2B5EF4-FFF2-40B4-BE49-F238E27FC236}">
                <a16:creationId xmlns:a16="http://schemas.microsoft.com/office/drawing/2014/main" id="{0D41E603-292F-78B2-C03B-3E2159DD1DFF}"/>
              </a:ext>
            </a:extLst>
          </p:cNvPr>
          <p:cNvSpPr/>
          <p:nvPr/>
        </p:nvSpPr>
        <p:spPr>
          <a:xfrm>
            <a:off x="10411582" y="1676617"/>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21" name="Rectangle à coins arrondis 7">
            <a:extLst>
              <a:ext uri="{FF2B5EF4-FFF2-40B4-BE49-F238E27FC236}">
                <a16:creationId xmlns:a16="http://schemas.microsoft.com/office/drawing/2014/main" id="{BEF8DF92-A82E-0439-D910-4326104EFCBA}"/>
              </a:ext>
            </a:extLst>
          </p:cNvPr>
          <p:cNvSpPr/>
          <p:nvPr/>
        </p:nvSpPr>
        <p:spPr>
          <a:xfrm>
            <a:off x="10435794" y="2420171"/>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22" name="Rectangle à coins arrondis 8">
            <a:extLst>
              <a:ext uri="{FF2B5EF4-FFF2-40B4-BE49-F238E27FC236}">
                <a16:creationId xmlns:a16="http://schemas.microsoft.com/office/drawing/2014/main" id="{5D0BF6E6-1EFD-E61F-E44E-00D110BBC23A}"/>
              </a:ext>
            </a:extLst>
          </p:cNvPr>
          <p:cNvSpPr/>
          <p:nvPr/>
        </p:nvSpPr>
        <p:spPr>
          <a:xfrm>
            <a:off x="10435794" y="3160591"/>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26" name="Rectangle à coins arrondis 10">
            <a:extLst>
              <a:ext uri="{FF2B5EF4-FFF2-40B4-BE49-F238E27FC236}">
                <a16:creationId xmlns:a16="http://schemas.microsoft.com/office/drawing/2014/main" id="{735BA71A-3F61-EF08-5CD9-07EBB841732C}"/>
              </a:ext>
            </a:extLst>
          </p:cNvPr>
          <p:cNvSpPr/>
          <p:nvPr/>
        </p:nvSpPr>
        <p:spPr>
          <a:xfrm>
            <a:off x="10443411" y="3924611"/>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27" name="Rectangle à coins arrondis 19">
            <a:extLst>
              <a:ext uri="{FF2B5EF4-FFF2-40B4-BE49-F238E27FC236}">
                <a16:creationId xmlns:a16="http://schemas.microsoft.com/office/drawing/2014/main" id="{16664ED6-E8AB-37E6-3260-A96FFE5569A2}"/>
              </a:ext>
            </a:extLst>
          </p:cNvPr>
          <p:cNvSpPr/>
          <p:nvPr/>
        </p:nvSpPr>
        <p:spPr>
          <a:xfrm>
            <a:off x="10443146" y="4654303"/>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28" name="Flèche vers le bas 29">
            <a:extLst>
              <a:ext uri="{FF2B5EF4-FFF2-40B4-BE49-F238E27FC236}">
                <a16:creationId xmlns:a16="http://schemas.microsoft.com/office/drawing/2014/main" id="{1924FC74-C922-E744-3E5D-4C1BD86C0981}"/>
              </a:ext>
            </a:extLst>
          </p:cNvPr>
          <p:cNvSpPr/>
          <p:nvPr/>
        </p:nvSpPr>
        <p:spPr>
          <a:xfrm>
            <a:off x="11154830" y="229387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e bas 30">
            <a:extLst>
              <a:ext uri="{FF2B5EF4-FFF2-40B4-BE49-F238E27FC236}">
                <a16:creationId xmlns:a16="http://schemas.microsoft.com/office/drawing/2014/main" id="{038A2D43-F1D0-F68D-6910-8B568CBC4FB4}"/>
              </a:ext>
            </a:extLst>
          </p:cNvPr>
          <p:cNvSpPr/>
          <p:nvPr/>
        </p:nvSpPr>
        <p:spPr>
          <a:xfrm>
            <a:off x="11147210" y="451990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Flèche vers le bas 31">
            <a:extLst>
              <a:ext uri="{FF2B5EF4-FFF2-40B4-BE49-F238E27FC236}">
                <a16:creationId xmlns:a16="http://schemas.microsoft.com/office/drawing/2014/main" id="{1D3574BB-4977-BAAD-9F71-FB98ECE2D3D1}"/>
              </a:ext>
            </a:extLst>
          </p:cNvPr>
          <p:cNvSpPr/>
          <p:nvPr/>
        </p:nvSpPr>
        <p:spPr>
          <a:xfrm>
            <a:off x="11147210" y="303301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Flèche vers le bas 33">
            <a:extLst>
              <a:ext uri="{FF2B5EF4-FFF2-40B4-BE49-F238E27FC236}">
                <a16:creationId xmlns:a16="http://schemas.microsoft.com/office/drawing/2014/main" id="{01162505-331A-5562-0C94-4B326E9A77A3}"/>
              </a:ext>
            </a:extLst>
          </p:cNvPr>
          <p:cNvSpPr/>
          <p:nvPr/>
        </p:nvSpPr>
        <p:spPr>
          <a:xfrm>
            <a:off x="11154830" y="379831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87111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3191D5E2-73D3-BBB0-2BD8-BB954E6EA8A1}"/>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LA </a:t>
            </a:r>
            <a:r>
              <a:rPr lang="fr-FR" sz="2400" b="1" i="1" dirty="0">
                <a:solidFill>
                  <a:srgbClr val="FF0000"/>
                </a:solidFill>
              </a:rPr>
              <a:t>CAH</a:t>
            </a:r>
            <a:r>
              <a:rPr lang="fr-FR" sz="2400" b="1" i="1" dirty="0">
                <a:solidFill>
                  <a:schemeClr val="tx1"/>
                </a:solidFill>
              </a:rPr>
              <a:t> DANS LA SEGMENTATION DE LA RN4 ( AVEC DONNEES CEREMA )</a:t>
            </a:r>
          </a:p>
        </p:txBody>
      </p:sp>
      <p:sp>
        <p:nvSpPr>
          <p:cNvPr id="14" name="Rectangle : coins arrondis 13">
            <a:extLst>
              <a:ext uri="{FF2B5EF4-FFF2-40B4-BE49-F238E27FC236}">
                <a16:creationId xmlns:a16="http://schemas.microsoft.com/office/drawing/2014/main" id="{3D87FED9-F92F-CE93-6E05-97264EB561AF}"/>
              </a:ext>
            </a:extLst>
          </p:cNvPr>
          <p:cNvSpPr/>
          <p:nvPr/>
        </p:nvSpPr>
        <p:spPr>
          <a:xfrm>
            <a:off x="589332" y="1701499"/>
            <a:ext cx="2929812" cy="4627984"/>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l"/>
            <a:endParaRPr lang="fr-FR" dirty="0"/>
          </a:p>
        </p:txBody>
      </p:sp>
      <p:sp>
        <p:nvSpPr>
          <p:cNvPr id="15" name="Rectangle : coins arrondis 14">
            <a:extLst>
              <a:ext uri="{FF2B5EF4-FFF2-40B4-BE49-F238E27FC236}">
                <a16:creationId xmlns:a16="http://schemas.microsoft.com/office/drawing/2014/main" id="{3E6708E0-1B1B-B9E9-993D-E2EEDBD004DE}"/>
              </a:ext>
            </a:extLst>
          </p:cNvPr>
          <p:cNvSpPr/>
          <p:nvPr/>
        </p:nvSpPr>
        <p:spPr>
          <a:xfrm>
            <a:off x="3671544" y="1676617"/>
            <a:ext cx="2929812" cy="4652866"/>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EC2E6641-D410-2B0A-1A85-E097F39850EC}"/>
              </a:ext>
            </a:extLst>
          </p:cNvPr>
          <p:cNvSpPr/>
          <p:nvPr/>
        </p:nvSpPr>
        <p:spPr>
          <a:xfrm>
            <a:off x="6753756" y="1676617"/>
            <a:ext cx="2929812" cy="4652866"/>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Ellipse 16">
            <a:extLst>
              <a:ext uri="{FF2B5EF4-FFF2-40B4-BE49-F238E27FC236}">
                <a16:creationId xmlns:a16="http://schemas.microsoft.com/office/drawing/2014/main" id="{0E45564E-874F-EE59-BD24-39C1BB0EAC15}"/>
              </a:ext>
            </a:extLst>
          </p:cNvPr>
          <p:cNvSpPr/>
          <p:nvPr/>
        </p:nvSpPr>
        <p:spPr>
          <a:xfrm>
            <a:off x="1030291" y="1262922"/>
            <a:ext cx="2080727" cy="948433"/>
          </a:xfrm>
          <a:prstGeom prst="ellipse">
            <a:avLst/>
          </a:prstGeom>
          <a:solidFill>
            <a:schemeClr val="tx1">
              <a:lumMod val="50000"/>
              <a:lumOff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dirty="0"/>
              <a:t>Cluster 7</a:t>
            </a:r>
          </a:p>
        </p:txBody>
      </p:sp>
      <p:sp>
        <p:nvSpPr>
          <p:cNvPr id="18" name="Ellipse 17">
            <a:extLst>
              <a:ext uri="{FF2B5EF4-FFF2-40B4-BE49-F238E27FC236}">
                <a16:creationId xmlns:a16="http://schemas.microsoft.com/office/drawing/2014/main" id="{C6DBCBEE-973F-EF70-6FBA-3722F2BCD937}"/>
              </a:ext>
            </a:extLst>
          </p:cNvPr>
          <p:cNvSpPr/>
          <p:nvPr/>
        </p:nvSpPr>
        <p:spPr>
          <a:xfrm>
            <a:off x="4112503" y="1262922"/>
            <a:ext cx="2080727" cy="948433"/>
          </a:xfrm>
          <a:prstGeom prst="ellipse">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sng" strike="noStrike" kern="1200" cap="none" spc="0" normalizeH="0" baseline="0" noProof="0" dirty="0">
                <a:ln>
                  <a:noFill/>
                </a:ln>
                <a:solidFill>
                  <a:prstClr val="black"/>
                </a:solidFill>
                <a:effectLst/>
                <a:uLnTx/>
                <a:uFillTx/>
                <a:latin typeface="Calibri" panose="020F0502020204030204"/>
                <a:ea typeface="+mn-ea"/>
                <a:cs typeface="+mn-cs"/>
              </a:rPr>
              <a:t>Cluster 8</a:t>
            </a:r>
          </a:p>
        </p:txBody>
      </p:sp>
      <p:sp>
        <p:nvSpPr>
          <p:cNvPr id="19" name="Ellipse 18">
            <a:extLst>
              <a:ext uri="{FF2B5EF4-FFF2-40B4-BE49-F238E27FC236}">
                <a16:creationId xmlns:a16="http://schemas.microsoft.com/office/drawing/2014/main" id="{53DF8040-6069-084C-8EBD-F48BA1F01F37}"/>
              </a:ext>
            </a:extLst>
          </p:cNvPr>
          <p:cNvSpPr/>
          <p:nvPr/>
        </p:nvSpPr>
        <p:spPr>
          <a:xfrm>
            <a:off x="7161882" y="1262922"/>
            <a:ext cx="2080727" cy="948433"/>
          </a:xfrm>
          <a:prstGeom prst="ellipse">
            <a:avLst/>
          </a:prstGeom>
          <a:solidFill>
            <a:srgbClr val="61D6FF"/>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rPr>
              <a:t>Cluster 9</a:t>
            </a:r>
          </a:p>
        </p:txBody>
      </p:sp>
      <p:sp>
        <p:nvSpPr>
          <p:cNvPr id="23" name="ZoneTexte 22">
            <a:extLst>
              <a:ext uri="{FF2B5EF4-FFF2-40B4-BE49-F238E27FC236}">
                <a16:creationId xmlns:a16="http://schemas.microsoft.com/office/drawing/2014/main" id="{92C196A6-A9B8-945F-D8F7-E28F31E0F923}"/>
              </a:ext>
            </a:extLst>
          </p:cNvPr>
          <p:cNvSpPr txBox="1"/>
          <p:nvPr/>
        </p:nvSpPr>
        <p:spPr>
          <a:xfrm>
            <a:off x="737965" y="2206070"/>
            <a:ext cx="2652140" cy="3693319"/>
          </a:xfrm>
          <a:prstGeom prst="rect">
            <a:avLst/>
          </a:prstGeom>
          <a:noFill/>
        </p:spPr>
        <p:txBody>
          <a:bodyPr wrap="square" rtlCol="0">
            <a:spAutoFit/>
          </a:bodyPr>
          <a:lstStyle/>
          <a:p>
            <a:pPr marL="285750" indent="-285750">
              <a:buFont typeface="Wingdings" panose="05000000000000000000" pitchFamily="2" charset="2"/>
              <a:buChar char="Ø"/>
            </a:pPr>
            <a:r>
              <a:rPr lang="fr-FR" b="1" i="1" dirty="0"/>
              <a:t>4,86% de la RN4</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CU2VS</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Mauvais Etat de la Chaussée.</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La vocation est une Liaison Principale (LP).</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Croisement Dénivelé.</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err="1"/>
              <a:t>BBsgm</a:t>
            </a:r>
            <a:endParaRPr lang="fr-FR" b="1" i="1" dirty="0"/>
          </a:p>
        </p:txBody>
      </p:sp>
      <p:sp>
        <p:nvSpPr>
          <p:cNvPr id="24" name="ZoneTexte 23">
            <a:extLst>
              <a:ext uri="{FF2B5EF4-FFF2-40B4-BE49-F238E27FC236}">
                <a16:creationId xmlns:a16="http://schemas.microsoft.com/office/drawing/2014/main" id="{5EE41697-F479-1E77-E079-85902EE1101B}"/>
              </a:ext>
            </a:extLst>
          </p:cNvPr>
          <p:cNvSpPr txBox="1"/>
          <p:nvPr/>
        </p:nvSpPr>
        <p:spPr>
          <a:xfrm>
            <a:off x="3821270" y="2206070"/>
            <a:ext cx="2652140" cy="3693319"/>
          </a:xfrm>
          <a:prstGeom prst="rect">
            <a:avLst/>
          </a:prstGeom>
          <a:noFill/>
        </p:spPr>
        <p:txBody>
          <a:bodyPr wrap="square" rtlCol="0">
            <a:spAutoFit/>
          </a:bodyPr>
          <a:lstStyle/>
          <a:p>
            <a:pPr marL="285750" indent="-285750">
              <a:buFont typeface="Wingdings" panose="05000000000000000000" pitchFamily="2" charset="2"/>
              <a:buChar char="Ø"/>
            </a:pPr>
            <a:r>
              <a:rPr lang="fr-FR" b="1" i="1" dirty="0"/>
              <a:t>1,98% de la RN4</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CS22V; CU4V</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Mauvais Etat de la Chaussée.</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La vocation est une Liaison Principale (LP).</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Croisement Dénivelé.</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err="1"/>
              <a:t>BBtmm</a:t>
            </a:r>
            <a:endParaRPr lang="fr-FR" b="1" i="1" dirty="0"/>
          </a:p>
        </p:txBody>
      </p:sp>
      <p:sp>
        <p:nvSpPr>
          <p:cNvPr id="25" name="ZoneTexte 24">
            <a:extLst>
              <a:ext uri="{FF2B5EF4-FFF2-40B4-BE49-F238E27FC236}">
                <a16:creationId xmlns:a16="http://schemas.microsoft.com/office/drawing/2014/main" id="{453782AD-FC93-C6CC-4FA3-C25A50320FC3}"/>
              </a:ext>
            </a:extLst>
          </p:cNvPr>
          <p:cNvSpPr txBox="1"/>
          <p:nvPr/>
        </p:nvSpPr>
        <p:spPr>
          <a:xfrm>
            <a:off x="6904646" y="2206070"/>
            <a:ext cx="2652140" cy="3970318"/>
          </a:xfrm>
          <a:prstGeom prst="rect">
            <a:avLst/>
          </a:prstGeom>
          <a:noFill/>
        </p:spPr>
        <p:txBody>
          <a:bodyPr wrap="square" rtlCol="0">
            <a:spAutoFit/>
          </a:bodyPr>
          <a:lstStyle/>
          <a:p>
            <a:pPr marL="285750" indent="-285750">
              <a:buFont typeface="Wingdings" panose="05000000000000000000" pitchFamily="2" charset="2"/>
              <a:buChar char="Ø"/>
            </a:pPr>
            <a:r>
              <a:rPr lang="fr-FR" b="1" i="1" dirty="0"/>
              <a:t>8,82% de la RN4</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CS22V</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Etat de la Chaussée : Mauvais et Moyen.</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La vocation est de Type Autoroutier (TA).</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a:t>Croisement de type Plan.</a:t>
            </a:r>
          </a:p>
          <a:p>
            <a:pPr marL="285750" indent="-285750">
              <a:buFont typeface="Wingdings" panose="05000000000000000000" pitchFamily="2" charset="2"/>
              <a:buChar char="Ø"/>
            </a:pPr>
            <a:endParaRPr lang="fr-FR" b="1" i="1" dirty="0"/>
          </a:p>
          <a:p>
            <a:pPr marL="285750" indent="-285750">
              <a:buFont typeface="Wingdings" panose="05000000000000000000" pitchFamily="2" charset="2"/>
              <a:buChar char="Ø"/>
            </a:pPr>
            <a:r>
              <a:rPr lang="fr-FR" b="1" i="1" dirty="0" err="1"/>
              <a:t>BBtmm</a:t>
            </a:r>
            <a:endParaRPr lang="fr-FR" b="1" i="1" dirty="0"/>
          </a:p>
        </p:txBody>
      </p:sp>
      <p:sp>
        <p:nvSpPr>
          <p:cNvPr id="20" name="Rectangle à coins arrondis 6">
            <a:extLst>
              <a:ext uri="{FF2B5EF4-FFF2-40B4-BE49-F238E27FC236}">
                <a16:creationId xmlns:a16="http://schemas.microsoft.com/office/drawing/2014/main" id="{88DB9FC3-627C-3EF7-F389-52B51D1E83FC}"/>
              </a:ext>
            </a:extLst>
          </p:cNvPr>
          <p:cNvSpPr/>
          <p:nvPr/>
        </p:nvSpPr>
        <p:spPr>
          <a:xfrm>
            <a:off x="10411582" y="1676617"/>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21" name="Rectangle à coins arrondis 7">
            <a:extLst>
              <a:ext uri="{FF2B5EF4-FFF2-40B4-BE49-F238E27FC236}">
                <a16:creationId xmlns:a16="http://schemas.microsoft.com/office/drawing/2014/main" id="{EA426DEE-51E8-0023-49F1-7586D62FE1E9}"/>
              </a:ext>
            </a:extLst>
          </p:cNvPr>
          <p:cNvSpPr/>
          <p:nvPr/>
        </p:nvSpPr>
        <p:spPr>
          <a:xfrm>
            <a:off x="10435794" y="2420171"/>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22" name="Rectangle à coins arrondis 8">
            <a:extLst>
              <a:ext uri="{FF2B5EF4-FFF2-40B4-BE49-F238E27FC236}">
                <a16:creationId xmlns:a16="http://schemas.microsoft.com/office/drawing/2014/main" id="{BECE5868-2025-D227-D70D-1157E0F7A146}"/>
              </a:ext>
            </a:extLst>
          </p:cNvPr>
          <p:cNvSpPr/>
          <p:nvPr/>
        </p:nvSpPr>
        <p:spPr>
          <a:xfrm>
            <a:off x="10435794" y="3160591"/>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26" name="Rectangle à coins arrondis 10">
            <a:extLst>
              <a:ext uri="{FF2B5EF4-FFF2-40B4-BE49-F238E27FC236}">
                <a16:creationId xmlns:a16="http://schemas.microsoft.com/office/drawing/2014/main" id="{E22FA34E-5287-D4C9-77EC-0155AE5979C0}"/>
              </a:ext>
            </a:extLst>
          </p:cNvPr>
          <p:cNvSpPr/>
          <p:nvPr/>
        </p:nvSpPr>
        <p:spPr>
          <a:xfrm>
            <a:off x="10443411" y="3924611"/>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27" name="Rectangle à coins arrondis 19">
            <a:extLst>
              <a:ext uri="{FF2B5EF4-FFF2-40B4-BE49-F238E27FC236}">
                <a16:creationId xmlns:a16="http://schemas.microsoft.com/office/drawing/2014/main" id="{15DCA212-98FD-2F30-16FF-50F1BEB9D4F6}"/>
              </a:ext>
            </a:extLst>
          </p:cNvPr>
          <p:cNvSpPr/>
          <p:nvPr/>
        </p:nvSpPr>
        <p:spPr>
          <a:xfrm>
            <a:off x="10443146" y="4654303"/>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28" name="Flèche vers le bas 29">
            <a:extLst>
              <a:ext uri="{FF2B5EF4-FFF2-40B4-BE49-F238E27FC236}">
                <a16:creationId xmlns:a16="http://schemas.microsoft.com/office/drawing/2014/main" id="{457FCC5D-41AB-8BBE-7F4A-6DE3030AD586}"/>
              </a:ext>
            </a:extLst>
          </p:cNvPr>
          <p:cNvSpPr/>
          <p:nvPr/>
        </p:nvSpPr>
        <p:spPr>
          <a:xfrm>
            <a:off x="11154830" y="229387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e bas 30">
            <a:extLst>
              <a:ext uri="{FF2B5EF4-FFF2-40B4-BE49-F238E27FC236}">
                <a16:creationId xmlns:a16="http://schemas.microsoft.com/office/drawing/2014/main" id="{E5BE612E-CAE1-4AAE-440A-DE12B4229F16}"/>
              </a:ext>
            </a:extLst>
          </p:cNvPr>
          <p:cNvSpPr/>
          <p:nvPr/>
        </p:nvSpPr>
        <p:spPr>
          <a:xfrm>
            <a:off x="11147210" y="451990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Flèche vers le bas 31">
            <a:extLst>
              <a:ext uri="{FF2B5EF4-FFF2-40B4-BE49-F238E27FC236}">
                <a16:creationId xmlns:a16="http://schemas.microsoft.com/office/drawing/2014/main" id="{EA223825-2BA2-3A02-FBA9-43F139645763}"/>
              </a:ext>
            </a:extLst>
          </p:cNvPr>
          <p:cNvSpPr/>
          <p:nvPr/>
        </p:nvSpPr>
        <p:spPr>
          <a:xfrm>
            <a:off x="11147210" y="303301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Flèche vers le bas 33">
            <a:extLst>
              <a:ext uri="{FF2B5EF4-FFF2-40B4-BE49-F238E27FC236}">
                <a16:creationId xmlns:a16="http://schemas.microsoft.com/office/drawing/2014/main" id="{AD7745D1-7F0F-DD8C-8838-57D399741FA4}"/>
              </a:ext>
            </a:extLst>
          </p:cNvPr>
          <p:cNvSpPr/>
          <p:nvPr/>
        </p:nvSpPr>
        <p:spPr>
          <a:xfrm>
            <a:off x="11154830" y="379831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805868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E99FE3E8-3904-5587-B4BC-48A5E7F78147}"/>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COMPARAISON DES RESULTATS DU </a:t>
            </a:r>
            <a:r>
              <a:rPr lang="fr-FR" sz="2400" b="1" i="1" dirty="0">
                <a:solidFill>
                  <a:srgbClr val="FF0000"/>
                </a:solidFill>
              </a:rPr>
              <a:t>K-MEANS</a:t>
            </a:r>
            <a:r>
              <a:rPr lang="fr-FR" sz="2400" b="1" i="1" dirty="0">
                <a:solidFill>
                  <a:schemeClr val="tx1"/>
                </a:solidFill>
              </a:rPr>
              <a:t> ET DE LA </a:t>
            </a:r>
            <a:r>
              <a:rPr lang="fr-FR" sz="2400" b="1" i="1" dirty="0">
                <a:solidFill>
                  <a:srgbClr val="FF0000"/>
                </a:solidFill>
              </a:rPr>
              <a:t>CAH (6 clusters)</a:t>
            </a:r>
            <a:r>
              <a:rPr lang="fr-FR" sz="2400" b="1" i="1" dirty="0">
                <a:solidFill>
                  <a:schemeClr val="tx1"/>
                </a:solidFill>
              </a:rPr>
              <a:t> </a:t>
            </a:r>
          </a:p>
        </p:txBody>
      </p:sp>
      <p:pic>
        <p:nvPicPr>
          <p:cNvPr id="15" name="Image 14">
            <a:extLst>
              <a:ext uri="{FF2B5EF4-FFF2-40B4-BE49-F238E27FC236}">
                <a16:creationId xmlns:a16="http://schemas.microsoft.com/office/drawing/2014/main" id="{7363F180-751E-7970-3B5A-A5FF1BB80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754" y="1557590"/>
            <a:ext cx="9388605" cy="2561188"/>
          </a:xfrm>
          <a:prstGeom prst="rect">
            <a:avLst/>
          </a:prstGeom>
        </p:spPr>
      </p:pic>
      <p:sp>
        <p:nvSpPr>
          <p:cNvPr id="16" name="ZoneTexte 15">
            <a:extLst>
              <a:ext uri="{FF2B5EF4-FFF2-40B4-BE49-F238E27FC236}">
                <a16:creationId xmlns:a16="http://schemas.microsoft.com/office/drawing/2014/main" id="{5F449ECA-C9B9-4F3B-B517-C1BC35EFAA81}"/>
              </a:ext>
            </a:extLst>
          </p:cNvPr>
          <p:cNvSpPr txBox="1"/>
          <p:nvPr/>
        </p:nvSpPr>
        <p:spPr>
          <a:xfrm>
            <a:off x="219068" y="985836"/>
            <a:ext cx="10572492" cy="400110"/>
          </a:xfrm>
          <a:prstGeom prst="rect">
            <a:avLst/>
          </a:prstGeom>
          <a:noFill/>
        </p:spPr>
        <p:txBody>
          <a:bodyPr wrap="square" rtlCol="0">
            <a:spAutoFit/>
          </a:bodyPr>
          <a:lstStyle/>
          <a:p>
            <a:pPr marL="285750" indent="-285750" algn="l">
              <a:buFont typeface="Wingdings" panose="05000000000000000000" pitchFamily="2" charset="2"/>
              <a:buChar char="Ø"/>
            </a:pPr>
            <a:r>
              <a:rPr lang="fr-FR" sz="2000" b="1" i="0" u="none" strike="noStrike" baseline="0" dirty="0">
                <a:latin typeface="CenturySchL-Roma"/>
              </a:rPr>
              <a:t>D’après le statut d’inertie, la </a:t>
            </a:r>
            <a:r>
              <a:rPr lang="fr-FR" sz="2000" b="1" i="0" u="none" strike="noStrike" baseline="0" dirty="0">
                <a:solidFill>
                  <a:srgbClr val="FF0000"/>
                </a:solidFill>
                <a:latin typeface="CenturySchL-Roma"/>
              </a:rPr>
              <a:t>CAH</a:t>
            </a:r>
            <a:r>
              <a:rPr lang="fr-FR" sz="2000" b="1" i="0" u="none" strike="noStrike" baseline="0" dirty="0">
                <a:latin typeface="CenturySchL-Roma"/>
              </a:rPr>
              <a:t> donne la possibilité de choisir une classification en 6 clusters. </a:t>
            </a:r>
            <a:endParaRPr lang="fr-FR" dirty="0"/>
          </a:p>
        </p:txBody>
      </p:sp>
      <p:sp>
        <p:nvSpPr>
          <p:cNvPr id="17" name="ZoneTexte 16">
            <a:extLst>
              <a:ext uri="{FF2B5EF4-FFF2-40B4-BE49-F238E27FC236}">
                <a16:creationId xmlns:a16="http://schemas.microsoft.com/office/drawing/2014/main" id="{C0A3BB62-13B4-62CB-A5D8-FC8563626C8A}"/>
              </a:ext>
            </a:extLst>
          </p:cNvPr>
          <p:cNvSpPr txBox="1"/>
          <p:nvPr/>
        </p:nvSpPr>
        <p:spPr>
          <a:xfrm>
            <a:off x="1492898" y="4128083"/>
            <a:ext cx="8705461" cy="646331"/>
          </a:xfrm>
          <a:prstGeom prst="rect">
            <a:avLst/>
          </a:prstGeom>
          <a:noFill/>
        </p:spPr>
        <p:txBody>
          <a:bodyPr wrap="square" rtlCol="0">
            <a:spAutoFit/>
          </a:bodyPr>
          <a:lstStyle/>
          <a:p>
            <a:pPr algn="l"/>
            <a:r>
              <a:rPr lang="fr-FR" sz="1800" b="1" i="1" u="none" strike="noStrike" baseline="0" dirty="0">
                <a:latin typeface="CenturySchL-Ital"/>
              </a:rPr>
              <a:t>(a) Localisation des clusters obtenus par le K-</a:t>
            </a:r>
            <a:r>
              <a:rPr lang="fr-FR" b="1" i="1" dirty="0" err="1">
                <a:latin typeface="CenturySchL-Ital"/>
              </a:rPr>
              <a:t>M</a:t>
            </a:r>
            <a:r>
              <a:rPr lang="fr-FR" sz="1800" b="1" i="1" u="none" strike="noStrike" baseline="0" dirty="0" err="1">
                <a:latin typeface="CenturySchL-Ital"/>
              </a:rPr>
              <a:t>eans</a:t>
            </a:r>
            <a:r>
              <a:rPr lang="fr-FR" sz="1800" b="1" i="1" u="none" strike="noStrike" baseline="0" dirty="0">
                <a:latin typeface="CenturySchL-Ital"/>
              </a:rPr>
              <a:t> dans la RN4, (b) Localisation des</a:t>
            </a:r>
          </a:p>
          <a:p>
            <a:pPr algn="l"/>
            <a:r>
              <a:rPr lang="fr-FR" sz="1800" b="1" i="1" u="none" strike="noStrike" baseline="0" dirty="0">
                <a:latin typeface="CenturySchL-Ital"/>
              </a:rPr>
              <a:t>                          clusters obtenus par la CAH (choix de 6 clusters)</a:t>
            </a:r>
            <a:endParaRPr lang="fr-FR" b="1" i="1" dirty="0"/>
          </a:p>
        </p:txBody>
      </p:sp>
      <p:sp>
        <p:nvSpPr>
          <p:cNvPr id="18" name="Rectangle : coins arrondis 17">
            <a:extLst>
              <a:ext uri="{FF2B5EF4-FFF2-40B4-BE49-F238E27FC236}">
                <a16:creationId xmlns:a16="http://schemas.microsoft.com/office/drawing/2014/main" id="{8C4314D1-3F18-E4AD-BC38-BB27DFCA1A60}"/>
              </a:ext>
            </a:extLst>
          </p:cNvPr>
          <p:cNvSpPr/>
          <p:nvPr/>
        </p:nvSpPr>
        <p:spPr>
          <a:xfrm>
            <a:off x="809754" y="4774414"/>
            <a:ext cx="9257977" cy="1719692"/>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gn="l">
              <a:buFont typeface="Wingdings" panose="05000000000000000000" pitchFamily="2" charset="2"/>
              <a:buChar char="Ø"/>
            </a:pPr>
            <a:r>
              <a:rPr lang="fr-FR" sz="2000" b="1" i="1" u="none" strike="noStrike" baseline="0" dirty="0">
                <a:latin typeface="CenturySchL-Roma"/>
              </a:rPr>
              <a:t>les 6 clusters générés par les deux méthodes occupent les mêmes positions dans la RN4, nous remarquons une petite différence concernant le premier cluster et le deuxième aux alentours de </a:t>
            </a:r>
            <a:r>
              <a:rPr lang="fr-FR" sz="2000" b="1" i="1" u="none" strike="noStrike" baseline="0" dirty="0">
                <a:solidFill>
                  <a:srgbClr val="FF0000"/>
                </a:solidFill>
                <a:latin typeface="CenturySchL-Roma"/>
              </a:rPr>
              <a:t>Esternay</a:t>
            </a:r>
            <a:r>
              <a:rPr lang="fr-FR" sz="2000" b="1" i="1" u="none" strike="noStrike" baseline="0" dirty="0">
                <a:latin typeface="CenturySchL-Roma"/>
              </a:rPr>
              <a:t> et </a:t>
            </a:r>
            <a:r>
              <a:rPr lang="fr-FR" sz="2000" b="1" i="1" u="none" strike="noStrike" baseline="0" dirty="0">
                <a:solidFill>
                  <a:srgbClr val="FF0000"/>
                </a:solidFill>
                <a:latin typeface="CenturySchL-Roma"/>
              </a:rPr>
              <a:t>Sézanne</a:t>
            </a:r>
            <a:r>
              <a:rPr lang="fr-FR" sz="2000" b="1" i="1" u="none" strike="noStrike" baseline="0" dirty="0">
                <a:latin typeface="CenturySchL-Roma"/>
              </a:rPr>
              <a:t> des deux approches.</a:t>
            </a:r>
          </a:p>
          <a:p>
            <a:pPr marL="285750" indent="-285750" algn="l">
              <a:buFont typeface="Wingdings" panose="05000000000000000000" pitchFamily="2" charset="2"/>
              <a:buChar char="Ø"/>
            </a:pPr>
            <a:endParaRPr lang="fr-FR" sz="2000" b="1" i="1" u="none" strike="noStrike" baseline="0" dirty="0">
              <a:latin typeface="CenturySchL-Roma"/>
            </a:endParaRPr>
          </a:p>
          <a:p>
            <a:pPr marL="285750" indent="-285750" algn="l">
              <a:buFont typeface="Wingdings" panose="05000000000000000000" pitchFamily="2" charset="2"/>
              <a:buChar char="Ø"/>
            </a:pPr>
            <a:r>
              <a:rPr lang="fr-FR" sz="2000" b="1" i="1" dirty="0">
                <a:latin typeface="CenturySchL-Roma"/>
              </a:rPr>
              <a:t>La segmentation obtenue par la </a:t>
            </a:r>
            <a:r>
              <a:rPr lang="fr-FR" sz="2000" b="1" i="1" dirty="0">
                <a:solidFill>
                  <a:srgbClr val="FF0000"/>
                </a:solidFill>
                <a:latin typeface="CenturySchL-Roma"/>
              </a:rPr>
              <a:t>CAH</a:t>
            </a:r>
            <a:r>
              <a:rPr lang="fr-FR" sz="2000" b="1" i="1" dirty="0">
                <a:latin typeface="CenturySchL-Roma"/>
              </a:rPr>
              <a:t> est plus pratique pour la maintenance.</a:t>
            </a:r>
            <a:endParaRPr lang="fr-FR" sz="2000" b="1" i="1" dirty="0"/>
          </a:p>
        </p:txBody>
      </p:sp>
      <p:sp>
        <p:nvSpPr>
          <p:cNvPr id="14" name="Rectangle à coins arrondis 6">
            <a:extLst>
              <a:ext uri="{FF2B5EF4-FFF2-40B4-BE49-F238E27FC236}">
                <a16:creationId xmlns:a16="http://schemas.microsoft.com/office/drawing/2014/main" id="{E2E876FE-2BE9-DD96-FED5-237AD1D1B25E}"/>
              </a:ext>
            </a:extLst>
          </p:cNvPr>
          <p:cNvSpPr/>
          <p:nvPr/>
        </p:nvSpPr>
        <p:spPr>
          <a:xfrm>
            <a:off x="10416251" y="1544101"/>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19" name="Rectangle à coins arrondis 7">
            <a:extLst>
              <a:ext uri="{FF2B5EF4-FFF2-40B4-BE49-F238E27FC236}">
                <a16:creationId xmlns:a16="http://schemas.microsoft.com/office/drawing/2014/main" id="{C9EBE045-AA30-FAE3-3382-4282E07A3DE4}"/>
              </a:ext>
            </a:extLst>
          </p:cNvPr>
          <p:cNvSpPr/>
          <p:nvPr/>
        </p:nvSpPr>
        <p:spPr>
          <a:xfrm>
            <a:off x="10440463" y="2287655"/>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20" name="Rectangle à coins arrondis 8">
            <a:extLst>
              <a:ext uri="{FF2B5EF4-FFF2-40B4-BE49-F238E27FC236}">
                <a16:creationId xmlns:a16="http://schemas.microsoft.com/office/drawing/2014/main" id="{14F540A1-8AB9-66FA-54F6-1DA18D6EB17E}"/>
              </a:ext>
            </a:extLst>
          </p:cNvPr>
          <p:cNvSpPr/>
          <p:nvPr/>
        </p:nvSpPr>
        <p:spPr>
          <a:xfrm>
            <a:off x="10440463" y="3028075"/>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21" name="Rectangle à coins arrondis 10">
            <a:extLst>
              <a:ext uri="{FF2B5EF4-FFF2-40B4-BE49-F238E27FC236}">
                <a16:creationId xmlns:a16="http://schemas.microsoft.com/office/drawing/2014/main" id="{41491195-40C8-89E8-EF14-6030FF83DA16}"/>
              </a:ext>
            </a:extLst>
          </p:cNvPr>
          <p:cNvSpPr/>
          <p:nvPr/>
        </p:nvSpPr>
        <p:spPr>
          <a:xfrm>
            <a:off x="10448080" y="3792095"/>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22" name="Rectangle à coins arrondis 19">
            <a:extLst>
              <a:ext uri="{FF2B5EF4-FFF2-40B4-BE49-F238E27FC236}">
                <a16:creationId xmlns:a16="http://schemas.microsoft.com/office/drawing/2014/main" id="{79D56802-9B09-F9CC-42FB-DB4AF025E404}"/>
              </a:ext>
            </a:extLst>
          </p:cNvPr>
          <p:cNvSpPr/>
          <p:nvPr/>
        </p:nvSpPr>
        <p:spPr>
          <a:xfrm>
            <a:off x="10447815" y="4521787"/>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23" name="Flèche vers le bas 29">
            <a:extLst>
              <a:ext uri="{FF2B5EF4-FFF2-40B4-BE49-F238E27FC236}">
                <a16:creationId xmlns:a16="http://schemas.microsoft.com/office/drawing/2014/main" id="{4B2FAB22-3488-97C2-FC5A-74E9C0CBE2A4}"/>
              </a:ext>
            </a:extLst>
          </p:cNvPr>
          <p:cNvSpPr/>
          <p:nvPr/>
        </p:nvSpPr>
        <p:spPr>
          <a:xfrm>
            <a:off x="11159499" y="216136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vers le bas 30">
            <a:extLst>
              <a:ext uri="{FF2B5EF4-FFF2-40B4-BE49-F238E27FC236}">
                <a16:creationId xmlns:a16="http://schemas.microsoft.com/office/drawing/2014/main" id="{E05B6A53-4AC4-8CC9-7EA6-10A24FFF12C9}"/>
              </a:ext>
            </a:extLst>
          </p:cNvPr>
          <p:cNvSpPr/>
          <p:nvPr/>
        </p:nvSpPr>
        <p:spPr>
          <a:xfrm>
            <a:off x="11151879" y="4387393"/>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e bas 31">
            <a:extLst>
              <a:ext uri="{FF2B5EF4-FFF2-40B4-BE49-F238E27FC236}">
                <a16:creationId xmlns:a16="http://schemas.microsoft.com/office/drawing/2014/main" id="{A29F9BAC-0902-11A3-E8D7-B18AC93B23E4}"/>
              </a:ext>
            </a:extLst>
          </p:cNvPr>
          <p:cNvSpPr/>
          <p:nvPr/>
        </p:nvSpPr>
        <p:spPr>
          <a:xfrm>
            <a:off x="11151879" y="290050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vers le bas 33">
            <a:extLst>
              <a:ext uri="{FF2B5EF4-FFF2-40B4-BE49-F238E27FC236}">
                <a16:creationId xmlns:a16="http://schemas.microsoft.com/office/drawing/2014/main" id="{9D085788-D859-ECE9-A2AB-804EA6965061}"/>
              </a:ext>
            </a:extLst>
          </p:cNvPr>
          <p:cNvSpPr/>
          <p:nvPr/>
        </p:nvSpPr>
        <p:spPr>
          <a:xfrm>
            <a:off x="11159499" y="366580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89379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B2227216-36CB-530E-AF2F-A197C3A96EFB}"/>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COMPARAISON DES RESULTATS DU </a:t>
            </a:r>
            <a:r>
              <a:rPr lang="fr-FR" sz="2400" b="1" i="1" dirty="0">
                <a:solidFill>
                  <a:srgbClr val="FF0000"/>
                </a:solidFill>
              </a:rPr>
              <a:t>K-MEANS</a:t>
            </a:r>
            <a:r>
              <a:rPr lang="fr-FR" sz="2400" b="1" i="1" dirty="0">
                <a:solidFill>
                  <a:schemeClr val="tx1"/>
                </a:solidFill>
              </a:rPr>
              <a:t> ET DE LA </a:t>
            </a:r>
            <a:r>
              <a:rPr lang="fr-FR" sz="2400" b="1" i="1" dirty="0">
                <a:solidFill>
                  <a:srgbClr val="FF0000"/>
                </a:solidFill>
              </a:rPr>
              <a:t>CAH (9 clusters)</a:t>
            </a:r>
            <a:r>
              <a:rPr lang="fr-FR" sz="2400" b="1" i="1" dirty="0">
                <a:solidFill>
                  <a:schemeClr val="tx1"/>
                </a:solidFill>
              </a:rPr>
              <a:t> </a:t>
            </a:r>
          </a:p>
        </p:txBody>
      </p:sp>
      <p:pic>
        <p:nvPicPr>
          <p:cNvPr id="15" name="Image 14">
            <a:extLst>
              <a:ext uri="{FF2B5EF4-FFF2-40B4-BE49-F238E27FC236}">
                <a16:creationId xmlns:a16="http://schemas.microsoft.com/office/drawing/2014/main" id="{D90CFE6E-7F68-3561-E743-F89A3B1CD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856" y="1265770"/>
            <a:ext cx="10124801" cy="3259523"/>
          </a:xfrm>
          <a:prstGeom prst="rect">
            <a:avLst/>
          </a:prstGeom>
        </p:spPr>
      </p:pic>
      <p:sp>
        <p:nvSpPr>
          <p:cNvPr id="16" name="ZoneTexte 15">
            <a:extLst>
              <a:ext uri="{FF2B5EF4-FFF2-40B4-BE49-F238E27FC236}">
                <a16:creationId xmlns:a16="http://schemas.microsoft.com/office/drawing/2014/main" id="{BB773477-AB81-2D9D-1264-F834AA865063}"/>
              </a:ext>
            </a:extLst>
          </p:cNvPr>
          <p:cNvSpPr txBox="1"/>
          <p:nvPr/>
        </p:nvSpPr>
        <p:spPr>
          <a:xfrm>
            <a:off x="1585193" y="4550723"/>
            <a:ext cx="8705461" cy="646331"/>
          </a:xfrm>
          <a:prstGeom prst="rect">
            <a:avLst/>
          </a:prstGeom>
          <a:noFill/>
        </p:spPr>
        <p:txBody>
          <a:bodyPr wrap="square" rtlCol="0">
            <a:spAutoFit/>
          </a:bodyPr>
          <a:lstStyle/>
          <a:p>
            <a:pPr algn="l"/>
            <a:r>
              <a:rPr lang="fr-FR" sz="1800" b="1" i="1" u="none" strike="noStrike" baseline="0" dirty="0">
                <a:latin typeface="CenturySchL-Ital"/>
              </a:rPr>
              <a:t>(a) Localisation des clusters obtenus par le K-</a:t>
            </a:r>
            <a:r>
              <a:rPr lang="fr-FR" b="1" i="1" dirty="0" err="1">
                <a:latin typeface="CenturySchL-Ital"/>
              </a:rPr>
              <a:t>M</a:t>
            </a:r>
            <a:r>
              <a:rPr lang="fr-FR" sz="1800" b="1" i="1" u="none" strike="noStrike" baseline="0" dirty="0" err="1">
                <a:latin typeface="CenturySchL-Ital"/>
              </a:rPr>
              <a:t>eans</a:t>
            </a:r>
            <a:r>
              <a:rPr lang="fr-FR" sz="1800" b="1" i="1" u="none" strike="noStrike" baseline="0" dirty="0">
                <a:latin typeface="CenturySchL-Ital"/>
              </a:rPr>
              <a:t> dans la RN4, (b) Localisation des</a:t>
            </a:r>
          </a:p>
          <a:p>
            <a:pPr algn="l"/>
            <a:r>
              <a:rPr lang="fr-FR" sz="1800" b="1" i="1" u="none" strike="noStrike" baseline="0" dirty="0">
                <a:latin typeface="CenturySchL-Ital"/>
              </a:rPr>
              <a:t>                                  clusters obtenus par la CAH (9 clusters)</a:t>
            </a:r>
            <a:endParaRPr lang="fr-FR" b="1" i="1" dirty="0"/>
          </a:p>
        </p:txBody>
      </p:sp>
      <p:sp>
        <p:nvSpPr>
          <p:cNvPr id="17" name="Rectangle : coins arrondis 16">
            <a:extLst>
              <a:ext uri="{FF2B5EF4-FFF2-40B4-BE49-F238E27FC236}">
                <a16:creationId xmlns:a16="http://schemas.microsoft.com/office/drawing/2014/main" id="{EBF5544B-35A1-1C0C-A4A5-B91C086FD9BA}"/>
              </a:ext>
            </a:extLst>
          </p:cNvPr>
          <p:cNvSpPr/>
          <p:nvPr/>
        </p:nvSpPr>
        <p:spPr>
          <a:xfrm>
            <a:off x="781762" y="5430608"/>
            <a:ext cx="9257977" cy="811574"/>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gn="l">
              <a:buFont typeface="Wingdings" panose="05000000000000000000" pitchFamily="2" charset="2"/>
              <a:buChar char="Ø"/>
            </a:pPr>
            <a:r>
              <a:rPr lang="fr-FR" sz="2000" b="1" i="1" u="none" strike="noStrike" baseline="0" dirty="0">
                <a:latin typeface="CenturySchL-Roma"/>
              </a:rPr>
              <a:t>La segmentation de la RN4 obtenue par la </a:t>
            </a:r>
            <a:r>
              <a:rPr lang="fr-FR" sz="2000" b="1" i="1" u="none" strike="noStrike" baseline="0" dirty="0">
                <a:solidFill>
                  <a:srgbClr val="FF0000"/>
                </a:solidFill>
                <a:latin typeface="CenturySchL-Roma"/>
              </a:rPr>
              <a:t>CAH</a:t>
            </a:r>
            <a:r>
              <a:rPr lang="fr-FR" sz="2000" b="1" i="1" u="none" strike="noStrike" baseline="0" dirty="0">
                <a:latin typeface="CenturySchL-Roma"/>
              </a:rPr>
              <a:t> est plus fine que celle obtenue par la méthode de </a:t>
            </a:r>
            <a:r>
              <a:rPr lang="fr-FR" sz="2000" b="1" i="1" u="none" strike="noStrike" baseline="0" dirty="0">
                <a:solidFill>
                  <a:srgbClr val="FF0000"/>
                </a:solidFill>
                <a:latin typeface="CenturySchL-Roma"/>
              </a:rPr>
              <a:t>K-</a:t>
            </a:r>
            <a:r>
              <a:rPr lang="fr-FR" sz="2000" b="1" i="1" u="none" strike="noStrike" baseline="0" dirty="0" err="1">
                <a:solidFill>
                  <a:srgbClr val="FF0000"/>
                </a:solidFill>
                <a:latin typeface="CenturySchL-Roma"/>
              </a:rPr>
              <a:t>Means</a:t>
            </a:r>
            <a:r>
              <a:rPr lang="fr-FR" sz="2000" b="1" i="1" u="none" strike="noStrike" baseline="0" dirty="0">
                <a:latin typeface="CenturySchL-Roma"/>
              </a:rPr>
              <a:t> clustering.</a:t>
            </a:r>
            <a:endParaRPr lang="fr-FR" sz="2000" b="1" i="1" dirty="0"/>
          </a:p>
        </p:txBody>
      </p:sp>
      <p:sp>
        <p:nvSpPr>
          <p:cNvPr id="14" name="Rectangle à coins arrondis 6">
            <a:extLst>
              <a:ext uri="{FF2B5EF4-FFF2-40B4-BE49-F238E27FC236}">
                <a16:creationId xmlns:a16="http://schemas.microsoft.com/office/drawing/2014/main" id="{DDA7F734-92E6-EC5E-8F1F-8F4C4D3C26C7}"/>
              </a:ext>
            </a:extLst>
          </p:cNvPr>
          <p:cNvSpPr/>
          <p:nvPr/>
        </p:nvSpPr>
        <p:spPr>
          <a:xfrm>
            <a:off x="10416251" y="1544101"/>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18" name="Rectangle à coins arrondis 7">
            <a:extLst>
              <a:ext uri="{FF2B5EF4-FFF2-40B4-BE49-F238E27FC236}">
                <a16:creationId xmlns:a16="http://schemas.microsoft.com/office/drawing/2014/main" id="{0EE3BF1C-458C-9B01-7E49-77971954331F}"/>
              </a:ext>
            </a:extLst>
          </p:cNvPr>
          <p:cNvSpPr/>
          <p:nvPr/>
        </p:nvSpPr>
        <p:spPr>
          <a:xfrm>
            <a:off x="10440463" y="2287655"/>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19" name="Rectangle à coins arrondis 8">
            <a:extLst>
              <a:ext uri="{FF2B5EF4-FFF2-40B4-BE49-F238E27FC236}">
                <a16:creationId xmlns:a16="http://schemas.microsoft.com/office/drawing/2014/main" id="{203235B3-8368-2B80-2A55-A1B70F51C5DD}"/>
              </a:ext>
            </a:extLst>
          </p:cNvPr>
          <p:cNvSpPr/>
          <p:nvPr/>
        </p:nvSpPr>
        <p:spPr>
          <a:xfrm>
            <a:off x="10440463" y="3028075"/>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20" name="Rectangle à coins arrondis 10">
            <a:extLst>
              <a:ext uri="{FF2B5EF4-FFF2-40B4-BE49-F238E27FC236}">
                <a16:creationId xmlns:a16="http://schemas.microsoft.com/office/drawing/2014/main" id="{F5ACE502-7818-3C4C-DAD8-557D3FB50F6A}"/>
              </a:ext>
            </a:extLst>
          </p:cNvPr>
          <p:cNvSpPr/>
          <p:nvPr/>
        </p:nvSpPr>
        <p:spPr>
          <a:xfrm>
            <a:off x="10448080" y="3792095"/>
            <a:ext cx="1537138" cy="57952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21" name="Rectangle à coins arrondis 19">
            <a:extLst>
              <a:ext uri="{FF2B5EF4-FFF2-40B4-BE49-F238E27FC236}">
                <a16:creationId xmlns:a16="http://schemas.microsoft.com/office/drawing/2014/main" id="{7F0D9316-F001-8078-FB0E-E54DED2F27E6}"/>
              </a:ext>
            </a:extLst>
          </p:cNvPr>
          <p:cNvSpPr/>
          <p:nvPr/>
        </p:nvSpPr>
        <p:spPr>
          <a:xfrm>
            <a:off x="10447815" y="4521787"/>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22" name="Flèche vers le bas 29">
            <a:extLst>
              <a:ext uri="{FF2B5EF4-FFF2-40B4-BE49-F238E27FC236}">
                <a16:creationId xmlns:a16="http://schemas.microsoft.com/office/drawing/2014/main" id="{AE639B6A-9320-AA6F-C9D9-664A63013EB4}"/>
              </a:ext>
            </a:extLst>
          </p:cNvPr>
          <p:cNvSpPr/>
          <p:nvPr/>
        </p:nvSpPr>
        <p:spPr>
          <a:xfrm>
            <a:off x="11159499" y="216136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vers le bas 30">
            <a:extLst>
              <a:ext uri="{FF2B5EF4-FFF2-40B4-BE49-F238E27FC236}">
                <a16:creationId xmlns:a16="http://schemas.microsoft.com/office/drawing/2014/main" id="{ECCAAC91-505E-F5BD-B302-1EBB7DF260E8}"/>
              </a:ext>
            </a:extLst>
          </p:cNvPr>
          <p:cNvSpPr/>
          <p:nvPr/>
        </p:nvSpPr>
        <p:spPr>
          <a:xfrm>
            <a:off x="11151879" y="4387393"/>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vers le bas 31">
            <a:extLst>
              <a:ext uri="{FF2B5EF4-FFF2-40B4-BE49-F238E27FC236}">
                <a16:creationId xmlns:a16="http://schemas.microsoft.com/office/drawing/2014/main" id="{E64288F6-2499-D456-53BD-BB651A7B971F}"/>
              </a:ext>
            </a:extLst>
          </p:cNvPr>
          <p:cNvSpPr/>
          <p:nvPr/>
        </p:nvSpPr>
        <p:spPr>
          <a:xfrm>
            <a:off x="11151879" y="290050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e bas 33">
            <a:extLst>
              <a:ext uri="{FF2B5EF4-FFF2-40B4-BE49-F238E27FC236}">
                <a16:creationId xmlns:a16="http://schemas.microsoft.com/office/drawing/2014/main" id="{36850EDD-D418-D222-BA9A-AB3DEF76B8A1}"/>
              </a:ext>
            </a:extLst>
          </p:cNvPr>
          <p:cNvSpPr/>
          <p:nvPr/>
        </p:nvSpPr>
        <p:spPr>
          <a:xfrm>
            <a:off x="11159499" y="366580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144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à coins arrondis 6">
            <a:extLst>
              <a:ext uri="{FF2B5EF4-FFF2-40B4-BE49-F238E27FC236}">
                <a16:creationId xmlns:a16="http://schemas.microsoft.com/office/drawing/2014/main" id="{71D466C7-DDA5-EB8A-69FA-E1D49B6431C7}"/>
              </a:ext>
            </a:extLst>
          </p:cNvPr>
          <p:cNvSpPr/>
          <p:nvPr/>
        </p:nvSpPr>
        <p:spPr>
          <a:xfrm>
            <a:off x="10397059" y="2053828"/>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35" name="Rectangle à coins arrondis 7">
            <a:extLst>
              <a:ext uri="{FF2B5EF4-FFF2-40B4-BE49-F238E27FC236}">
                <a16:creationId xmlns:a16="http://schemas.microsoft.com/office/drawing/2014/main" id="{2D262F0B-E576-C6AE-9013-DCBDE07E8D16}"/>
              </a:ext>
            </a:extLst>
          </p:cNvPr>
          <p:cNvSpPr/>
          <p:nvPr/>
        </p:nvSpPr>
        <p:spPr>
          <a:xfrm>
            <a:off x="10421271" y="2797382"/>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36" name="Rectangle à coins arrondis 8">
            <a:extLst>
              <a:ext uri="{FF2B5EF4-FFF2-40B4-BE49-F238E27FC236}">
                <a16:creationId xmlns:a16="http://schemas.microsoft.com/office/drawing/2014/main" id="{C3E2AB6B-438A-8052-9CAA-A3088FF20029}"/>
              </a:ext>
            </a:extLst>
          </p:cNvPr>
          <p:cNvSpPr/>
          <p:nvPr/>
        </p:nvSpPr>
        <p:spPr>
          <a:xfrm>
            <a:off x="10421271" y="3537802"/>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37" name="Rectangle à coins arrondis 10">
            <a:extLst>
              <a:ext uri="{FF2B5EF4-FFF2-40B4-BE49-F238E27FC236}">
                <a16:creationId xmlns:a16="http://schemas.microsoft.com/office/drawing/2014/main" id="{6031AAC6-C90D-25F3-87CC-E0D80AF87495}"/>
              </a:ext>
            </a:extLst>
          </p:cNvPr>
          <p:cNvSpPr/>
          <p:nvPr/>
        </p:nvSpPr>
        <p:spPr>
          <a:xfrm>
            <a:off x="10428888" y="4301822"/>
            <a:ext cx="1537138" cy="57952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38" name="Rectangle à coins arrondis 13">
            <a:extLst>
              <a:ext uri="{FF2B5EF4-FFF2-40B4-BE49-F238E27FC236}">
                <a16:creationId xmlns:a16="http://schemas.microsoft.com/office/drawing/2014/main" id="{6632FF32-9611-5C1F-4756-4DF89BC66928}"/>
              </a:ext>
            </a:extLst>
          </p:cNvPr>
          <p:cNvSpPr/>
          <p:nvPr/>
        </p:nvSpPr>
        <p:spPr>
          <a:xfrm>
            <a:off x="2631532" y="1945389"/>
            <a:ext cx="3668186" cy="462919"/>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fr-FR" sz="1600" b="1" dirty="0">
                <a:solidFill>
                  <a:srgbClr val="002060"/>
                </a:solidFill>
                <a:cs typeface="Times New Roman" pitchFamily="18" charset="0"/>
              </a:rPr>
              <a:t>Contexte général et Problématique</a:t>
            </a:r>
          </a:p>
        </p:txBody>
      </p:sp>
      <p:sp>
        <p:nvSpPr>
          <p:cNvPr id="39" name="Rectangle à coins arrondis 14">
            <a:extLst>
              <a:ext uri="{FF2B5EF4-FFF2-40B4-BE49-F238E27FC236}">
                <a16:creationId xmlns:a16="http://schemas.microsoft.com/office/drawing/2014/main" id="{784FB808-1A25-3D5F-7F8C-4E174E703725}"/>
              </a:ext>
            </a:extLst>
          </p:cNvPr>
          <p:cNvSpPr/>
          <p:nvPr/>
        </p:nvSpPr>
        <p:spPr>
          <a:xfrm>
            <a:off x="3100212" y="2794560"/>
            <a:ext cx="3940311" cy="462919"/>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400" b="1" dirty="0">
                <a:solidFill>
                  <a:srgbClr val="002060"/>
                </a:solidFill>
                <a:cs typeface="Times New Roman" panose="02020603050405020304" pitchFamily="18" charset="0"/>
              </a:rPr>
              <a:t>Présentation</a:t>
            </a:r>
            <a:r>
              <a:rPr lang="fr-FR" sz="1400" b="1" dirty="0">
                <a:solidFill>
                  <a:srgbClr val="002060"/>
                </a:solidFill>
              </a:rPr>
              <a:t> des Données (RRN, IGN, CEREMA)</a:t>
            </a:r>
          </a:p>
        </p:txBody>
      </p:sp>
      <p:sp>
        <p:nvSpPr>
          <p:cNvPr id="40" name="Rectangle à coins arrondis 15">
            <a:extLst>
              <a:ext uri="{FF2B5EF4-FFF2-40B4-BE49-F238E27FC236}">
                <a16:creationId xmlns:a16="http://schemas.microsoft.com/office/drawing/2014/main" id="{DD7DA9EE-1F6F-ADED-B485-D1D74A9AAFE0}"/>
              </a:ext>
            </a:extLst>
          </p:cNvPr>
          <p:cNvSpPr/>
          <p:nvPr/>
        </p:nvSpPr>
        <p:spPr>
          <a:xfrm>
            <a:off x="3298444" y="3709214"/>
            <a:ext cx="4728240" cy="462919"/>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600" b="1" dirty="0">
                <a:solidFill>
                  <a:srgbClr val="002060"/>
                </a:solidFill>
              </a:rPr>
              <a:t>Fusion des Données</a:t>
            </a:r>
          </a:p>
        </p:txBody>
      </p:sp>
      <p:sp>
        <p:nvSpPr>
          <p:cNvPr id="41" name="Rectangle à coins arrondis 17">
            <a:extLst>
              <a:ext uri="{FF2B5EF4-FFF2-40B4-BE49-F238E27FC236}">
                <a16:creationId xmlns:a16="http://schemas.microsoft.com/office/drawing/2014/main" id="{2469382B-64AC-2C53-8E9E-03AD104E56AB}"/>
              </a:ext>
            </a:extLst>
          </p:cNvPr>
          <p:cNvSpPr/>
          <p:nvPr/>
        </p:nvSpPr>
        <p:spPr>
          <a:xfrm>
            <a:off x="3150277" y="4638024"/>
            <a:ext cx="4037870" cy="462919"/>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600" b="1" dirty="0">
                <a:solidFill>
                  <a:srgbClr val="002060"/>
                </a:solidFill>
              </a:rPr>
              <a:t>Analyse statistique de la base fusionnée</a:t>
            </a:r>
          </a:p>
        </p:txBody>
      </p:sp>
      <p:sp>
        <p:nvSpPr>
          <p:cNvPr id="42" name="Rectangle à coins arrondis 18">
            <a:extLst>
              <a:ext uri="{FF2B5EF4-FFF2-40B4-BE49-F238E27FC236}">
                <a16:creationId xmlns:a16="http://schemas.microsoft.com/office/drawing/2014/main" id="{238A9F1F-B9D2-F924-E835-3CE61E3AA0AA}"/>
              </a:ext>
            </a:extLst>
          </p:cNvPr>
          <p:cNvSpPr/>
          <p:nvPr/>
        </p:nvSpPr>
        <p:spPr>
          <a:xfrm>
            <a:off x="2661767" y="5447798"/>
            <a:ext cx="2916000" cy="462919"/>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fr-FR" sz="1600" b="1" dirty="0">
                <a:solidFill>
                  <a:srgbClr val="002060"/>
                </a:solidFill>
                <a:cs typeface="Times New Roman" pitchFamily="18" charset="0"/>
              </a:rPr>
              <a:t>Conclusion et Perspectives</a:t>
            </a:r>
          </a:p>
        </p:txBody>
      </p:sp>
      <p:sp>
        <p:nvSpPr>
          <p:cNvPr id="43" name="Rectangle à coins arrondis 19">
            <a:extLst>
              <a:ext uri="{FF2B5EF4-FFF2-40B4-BE49-F238E27FC236}">
                <a16:creationId xmlns:a16="http://schemas.microsoft.com/office/drawing/2014/main" id="{E849DF36-4C0A-D618-D6CB-D8D61204B983}"/>
              </a:ext>
            </a:extLst>
          </p:cNvPr>
          <p:cNvSpPr/>
          <p:nvPr/>
        </p:nvSpPr>
        <p:spPr>
          <a:xfrm>
            <a:off x="10428623" y="5031514"/>
            <a:ext cx="1529786" cy="59166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cxnSp>
        <p:nvCxnSpPr>
          <p:cNvPr id="44" name="Connecteur droit 43">
            <a:extLst>
              <a:ext uri="{FF2B5EF4-FFF2-40B4-BE49-F238E27FC236}">
                <a16:creationId xmlns:a16="http://schemas.microsoft.com/office/drawing/2014/main" id="{F6D80DDD-778C-923B-B083-E57B01E890D6}"/>
              </a:ext>
            </a:extLst>
          </p:cNvPr>
          <p:cNvCxnSpPr/>
          <p:nvPr/>
        </p:nvCxnSpPr>
        <p:spPr>
          <a:xfrm flipH="1">
            <a:off x="285667" y="1963157"/>
            <a:ext cx="4477" cy="395503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AutoShape 4">
            <a:extLst>
              <a:ext uri="{FF2B5EF4-FFF2-40B4-BE49-F238E27FC236}">
                <a16:creationId xmlns:a16="http://schemas.microsoft.com/office/drawing/2014/main" id="{9B2D152A-AB3D-F188-0972-22E1D0B21F2D}"/>
              </a:ext>
            </a:extLst>
          </p:cNvPr>
          <p:cNvSpPr txBox="1">
            <a:spLocks noChangeArrowheads="1"/>
          </p:cNvSpPr>
          <p:nvPr/>
        </p:nvSpPr>
        <p:spPr bwMode="auto">
          <a:xfrm flipH="1">
            <a:off x="521042" y="1891827"/>
            <a:ext cx="1851802" cy="4150655"/>
          </a:xfrm>
          <a:prstGeom prst="moon">
            <a:avLst>
              <a:gd name="adj" fmla="val 5839"/>
            </a:avLst>
          </a:prstGeom>
          <a:solidFill>
            <a:schemeClr val="bg1"/>
          </a:solidFill>
          <a:ln w="9525" algn="ctr">
            <a:solidFill>
              <a:srgbClr val="FF0000"/>
            </a:solidFill>
            <a:miter lim="800000"/>
            <a:headEnd/>
            <a:tailEnd/>
          </a:ln>
          <a:effectLst>
            <a:glow rad="139700">
              <a:schemeClr val="accent3">
                <a:satMod val="175000"/>
                <a:alpha val="40000"/>
              </a:schemeClr>
            </a:glow>
          </a:effectLst>
          <a:scene3d>
            <a:camera prst="orthographicFront"/>
            <a:lightRig rig="threePt" dir="t"/>
          </a:scene3d>
          <a:sp3d>
            <a:bevelT/>
          </a:sp3d>
        </p:spPr>
        <p:txBody>
          <a:bodyPr wrap="none"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I</a:t>
            </a:r>
            <a:endParaRPr lang="fr-FR" dirty="0"/>
          </a:p>
        </p:txBody>
      </p:sp>
      <p:sp>
        <p:nvSpPr>
          <p:cNvPr id="46" name="Ellipse 36">
            <a:extLst>
              <a:ext uri="{FF2B5EF4-FFF2-40B4-BE49-F238E27FC236}">
                <a16:creationId xmlns:a16="http://schemas.microsoft.com/office/drawing/2014/main" id="{225E02EC-1FB6-C6F0-8C52-9E83A7D0B8C4}"/>
              </a:ext>
            </a:extLst>
          </p:cNvPr>
          <p:cNvSpPr/>
          <p:nvPr/>
        </p:nvSpPr>
        <p:spPr>
          <a:xfrm>
            <a:off x="2062578" y="2048616"/>
            <a:ext cx="278803" cy="246436"/>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1</a:t>
            </a:r>
          </a:p>
        </p:txBody>
      </p:sp>
      <p:sp>
        <p:nvSpPr>
          <p:cNvPr id="47" name="Ellipse 36">
            <a:extLst>
              <a:ext uri="{FF2B5EF4-FFF2-40B4-BE49-F238E27FC236}">
                <a16:creationId xmlns:a16="http://schemas.microsoft.com/office/drawing/2014/main" id="{6D3B79EE-C794-D37B-6321-8F6588B87680}"/>
              </a:ext>
            </a:extLst>
          </p:cNvPr>
          <p:cNvSpPr/>
          <p:nvPr/>
        </p:nvSpPr>
        <p:spPr>
          <a:xfrm>
            <a:off x="2522366" y="2910814"/>
            <a:ext cx="278803" cy="252244"/>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2</a:t>
            </a:r>
          </a:p>
        </p:txBody>
      </p:sp>
      <p:sp>
        <p:nvSpPr>
          <p:cNvPr id="48" name="Ellipse 47">
            <a:extLst>
              <a:ext uri="{FF2B5EF4-FFF2-40B4-BE49-F238E27FC236}">
                <a16:creationId xmlns:a16="http://schemas.microsoft.com/office/drawing/2014/main" id="{71342885-3962-D839-0017-F0F505C5BF59}"/>
              </a:ext>
            </a:extLst>
          </p:cNvPr>
          <p:cNvSpPr/>
          <p:nvPr/>
        </p:nvSpPr>
        <p:spPr>
          <a:xfrm>
            <a:off x="2739176" y="3821888"/>
            <a:ext cx="252725" cy="237572"/>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3</a:t>
            </a:r>
          </a:p>
        </p:txBody>
      </p:sp>
      <p:sp>
        <p:nvSpPr>
          <p:cNvPr id="49" name="Ellipse 36">
            <a:extLst>
              <a:ext uri="{FF2B5EF4-FFF2-40B4-BE49-F238E27FC236}">
                <a16:creationId xmlns:a16="http://schemas.microsoft.com/office/drawing/2014/main" id="{DF2785D3-316A-0B95-F15A-CB659948A7AA}"/>
              </a:ext>
            </a:extLst>
          </p:cNvPr>
          <p:cNvSpPr/>
          <p:nvPr/>
        </p:nvSpPr>
        <p:spPr>
          <a:xfrm>
            <a:off x="2569971" y="4750299"/>
            <a:ext cx="278803" cy="23812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4</a:t>
            </a:r>
          </a:p>
        </p:txBody>
      </p:sp>
      <p:sp>
        <p:nvSpPr>
          <p:cNvPr id="50" name="Ellipse 36">
            <a:extLst>
              <a:ext uri="{FF2B5EF4-FFF2-40B4-BE49-F238E27FC236}">
                <a16:creationId xmlns:a16="http://schemas.microsoft.com/office/drawing/2014/main" id="{848EB40B-C6C6-DFE4-8B5C-694EA6772EA7}"/>
              </a:ext>
            </a:extLst>
          </p:cNvPr>
          <p:cNvSpPr/>
          <p:nvPr/>
        </p:nvSpPr>
        <p:spPr>
          <a:xfrm>
            <a:off x="2062577" y="5562102"/>
            <a:ext cx="278803" cy="238754"/>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5</a:t>
            </a:r>
          </a:p>
        </p:txBody>
      </p:sp>
      <p:sp>
        <p:nvSpPr>
          <p:cNvPr id="51" name="Flèche droite 37">
            <a:extLst>
              <a:ext uri="{FF2B5EF4-FFF2-40B4-BE49-F238E27FC236}">
                <a16:creationId xmlns:a16="http://schemas.microsoft.com/office/drawing/2014/main" id="{1E54C540-3A63-9B78-C697-A923D46B4EA6}"/>
              </a:ext>
            </a:extLst>
          </p:cNvPr>
          <p:cNvSpPr/>
          <p:nvPr/>
        </p:nvSpPr>
        <p:spPr>
          <a:xfrm>
            <a:off x="2349822" y="2081569"/>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Flèche droite 38">
            <a:extLst>
              <a:ext uri="{FF2B5EF4-FFF2-40B4-BE49-F238E27FC236}">
                <a16:creationId xmlns:a16="http://schemas.microsoft.com/office/drawing/2014/main" id="{04E11260-5B3B-BE56-827A-ADDE318163DC}"/>
              </a:ext>
            </a:extLst>
          </p:cNvPr>
          <p:cNvSpPr/>
          <p:nvPr/>
        </p:nvSpPr>
        <p:spPr>
          <a:xfrm>
            <a:off x="2819612" y="2945893"/>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Flèche droite 39">
            <a:extLst>
              <a:ext uri="{FF2B5EF4-FFF2-40B4-BE49-F238E27FC236}">
                <a16:creationId xmlns:a16="http://schemas.microsoft.com/office/drawing/2014/main" id="{251971B8-DA20-9D75-5DB0-C931E228B452}"/>
              </a:ext>
            </a:extLst>
          </p:cNvPr>
          <p:cNvSpPr/>
          <p:nvPr/>
        </p:nvSpPr>
        <p:spPr>
          <a:xfrm>
            <a:off x="3007890" y="3858653"/>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Flèche droite 40">
            <a:extLst>
              <a:ext uri="{FF2B5EF4-FFF2-40B4-BE49-F238E27FC236}">
                <a16:creationId xmlns:a16="http://schemas.microsoft.com/office/drawing/2014/main" id="{14511436-AA4F-5CD9-DA73-352A51CDE260}"/>
              </a:ext>
            </a:extLst>
          </p:cNvPr>
          <p:cNvSpPr/>
          <p:nvPr/>
        </p:nvSpPr>
        <p:spPr>
          <a:xfrm>
            <a:off x="2867035" y="4787339"/>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Flèche droite 41">
            <a:extLst>
              <a:ext uri="{FF2B5EF4-FFF2-40B4-BE49-F238E27FC236}">
                <a16:creationId xmlns:a16="http://schemas.microsoft.com/office/drawing/2014/main" id="{52DD39D7-E8D2-D80B-C5B1-A481E1FFEE21}"/>
              </a:ext>
            </a:extLst>
          </p:cNvPr>
          <p:cNvSpPr/>
          <p:nvPr/>
        </p:nvSpPr>
        <p:spPr>
          <a:xfrm>
            <a:off x="2372844" y="5599459"/>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 coins arrondis 55">
            <a:extLst>
              <a:ext uri="{FF2B5EF4-FFF2-40B4-BE49-F238E27FC236}">
                <a16:creationId xmlns:a16="http://schemas.microsoft.com/office/drawing/2014/main" id="{B397FAFB-56EB-1DD5-3002-530F04C74F27}"/>
              </a:ext>
            </a:extLst>
          </p:cNvPr>
          <p:cNvSpPr/>
          <p:nvPr/>
        </p:nvSpPr>
        <p:spPr>
          <a:xfrm>
            <a:off x="391887" y="260159"/>
            <a:ext cx="11590734"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PLAN DE LA PRESENTATION</a:t>
            </a:r>
          </a:p>
        </p:txBody>
      </p:sp>
      <p:sp>
        <p:nvSpPr>
          <p:cNvPr id="57" name="Flèche vers le bas 29">
            <a:extLst>
              <a:ext uri="{FF2B5EF4-FFF2-40B4-BE49-F238E27FC236}">
                <a16:creationId xmlns:a16="http://schemas.microsoft.com/office/drawing/2014/main" id="{D0863D7F-40C0-5C31-DDBF-786D50228012}"/>
              </a:ext>
            </a:extLst>
          </p:cNvPr>
          <p:cNvSpPr/>
          <p:nvPr/>
        </p:nvSpPr>
        <p:spPr>
          <a:xfrm>
            <a:off x="11140307" y="267108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Flèche vers le bas 30">
            <a:extLst>
              <a:ext uri="{FF2B5EF4-FFF2-40B4-BE49-F238E27FC236}">
                <a16:creationId xmlns:a16="http://schemas.microsoft.com/office/drawing/2014/main" id="{0355AB6E-F7D0-E561-1092-2B4A16E23887}"/>
              </a:ext>
            </a:extLst>
          </p:cNvPr>
          <p:cNvSpPr/>
          <p:nvPr/>
        </p:nvSpPr>
        <p:spPr>
          <a:xfrm>
            <a:off x="11132687" y="4897120"/>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Flèche vers le bas 31">
            <a:extLst>
              <a:ext uri="{FF2B5EF4-FFF2-40B4-BE49-F238E27FC236}">
                <a16:creationId xmlns:a16="http://schemas.microsoft.com/office/drawing/2014/main" id="{AC4D7CB7-F80D-DC07-CBD2-071685D43FC0}"/>
              </a:ext>
            </a:extLst>
          </p:cNvPr>
          <p:cNvSpPr/>
          <p:nvPr/>
        </p:nvSpPr>
        <p:spPr>
          <a:xfrm>
            <a:off x="11132687" y="341022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Flèche vers le bas 33">
            <a:extLst>
              <a:ext uri="{FF2B5EF4-FFF2-40B4-BE49-F238E27FC236}">
                <a16:creationId xmlns:a16="http://schemas.microsoft.com/office/drawing/2014/main" id="{72D4A3FB-09D0-7017-18AE-FC9A83FE25D2}"/>
              </a:ext>
            </a:extLst>
          </p:cNvPr>
          <p:cNvSpPr/>
          <p:nvPr/>
        </p:nvSpPr>
        <p:spPr>
          <a:xfrm>
            <a:off x="11140307" y="417552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18815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2B2C59EE-F327-97A4-4968-B76FCF863AE3}"/>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CONCLUSION ET PERSPECTIVES</a:t>
            </a:r>
          </a:p>
        </p:txBody>
      </p:sp>
      <p:sp>
        <p:nvSpPr>
          <p:cNvPr id="14" name="Rectangle 13">
            <a:extLst>
              <a:ext uri="{FF2B5EF4-FFF2-40B4-BE49-F238E27FC236}">
                <a16:creationId xmlns:a16="http://schemas.microsoft.com/office/drawing/2014/main" id="{8DFE0BA1-E877-F220-193A-F00BCF8726AC}"/>
              </a:ext>
            </a:extLst>
          </p:cNvPr>
          <p:cNvSpPr/>
          <p:nvPr/>
        </p:nvSpPr>
        <p:spPr>
          <a:xfrm>
            <a:off x="194856" y="1495929"/>
            <a:ext cx="10311413" cy="1015663"/>
          </a:xfrm>
          <a:prstGeom prst="rect">
            <a:avLst/>
          </a:prstGeom>
        </p:spPr>
        <p:txBody>
          <a:bodyPr wrap="square">
            <a:spAutoFit/>
          </a:bodyPr>
          <a:lstStyle/>
          <a:p>
            <a:pPr marL="285750" indent="-285750">
              <a:buFont typeface="Wingdings" panose="05000000000000000000" pitchFamily="2" charset="2"/>
              <a:buChar char="ü"/>
            </a:pPr>
            <a:r>
              <a:rPr lang="fr-FR" sz="2000" dirty="0"/>
              <a:t>Il ressort des résultats de cette étude, que la prise en compte de l’ensemble des caractéristiques des infrastructures permet de mieux segmenter la RN4 qu’en prenant</a:t>
            </a:r>
          </a:p>
          <a:p>
            <a:r>
              <a:rPr lang="fr-FR" sz="2000" dirty="0"/>
              <a:t>     seulement en compte les données CEREMA</a:t>
            </a:r>
          </a:p>
        </p:txBody>
      </p:sp>
      <p:sp>
        <p:nvSpPr>
          <p:cNvPr id="15" name="Rectangle 14">
            <a:extLst>
              <a:ext uri="{FF2B5EF4-FFF2-40B4-BE49-F238E27FC236}">
                <a16:creationId xmlns:a16="http://schemas.microsoft.com/office/drawing/2014/main" id="{51408A01-01CB-02D9-9971-A156CE6B2C56}"/>
              </a:ext>
            </a:extLst>
          </p:cNvPr>
          <p:cNvSpPr/>
          <p:nvPr/>
        </p:nvSpPr>
        <p:spPr>
          <a:xfrm>
            <a:off x="194855" y="2608417"/>
            <a:ext cx="10311413" cy="1323439"/>
          </a:xfrm>
          <a:prstGeom prst="rect">
            <a:avLst/>
          </a:prstGeom>
        </p:spPr>
        <p:txBody>
          <a:bodyPr wrap="square">
            <a:spAutoFit/>
          </a:bodyPr>
          <a:lstStyle/>
          <a:p>
            <a:pPr marL="285750" indent="-285750">
              <a:buFont typeface="Wingdings" panose="05000000000000000000" pitchFamily="2" charset="2"/>
              <a:buChar char="ü"/>
            </a:pPr>
            <a:endParaRPr lang="fr-FR" sz="2000" dirty="0"/>
          </a:p>
          <a:p>
            <a:pPr marL="285750" indent="-285750">
              <a:buFont typeface="Wingdings" panose="05000000000000000000" pitchFamily="2" charset="2"/>
              <a:buChar char="ü"/>
            </a:pPr>
            <a:r>
              <a:rPr lang="fr-FR" sz="2000" dirty="0"/>
              <a:t>Les six clusters obtenus par le </a:t>
            </a:r>
            <a:r>
              <a:rPr lang="fr-FR" sz="2000" b="1" dirty="0"/>
              <a:t>K-</a:t>
            </a:r>
            <a:r>
              <a:rPr lang="fr-FR" sz="2000" b="1" dirty="0" err="1"/>
              <a:t>Means</a:t>
            </a:r>
            <a:r>
              <a:rPr lang="fr-FR" sz="2000" dirty="0"/>
              <a:t> clustering et les neuf zones obtenues par la </a:t>
            </a:r>
            <a:r>
              <a:rPr lang="fr-FR" sz="2000" b="1" dirty="0"/>
              <a:t>CAH</a:t>
            </a:r>
            <a:r>
              <a:rPr lang="fr-FR" sz="2000" dirty="0"/>
              <a:t> dans cette étude sont mieux distinguables que celles obtenues sans prise en compte de l’ensemble des propriétés des infrastructures routières.</a:t>
            </a:r>
          </a:p>
        </p:txBody>
      </p:sp>
      <p:sp>
        <p:nvSpPr>
          <p:cNvPr id="16" name="Rectangle 15">
            <a:extLst>
              <a:ext uri="{FF2B5EF4-FFF2-40B4-BE49-F238E27FC236}">
                <a16:creationId xmlns:a16="http://schemas.microsoft.com/office/drawing/2014/main" id="{88CECB6E-BC4C-E330-7073-438010F42F8F}"/>
              </a:ext>
            </a:extLst>
          </p:cNvPr>
          <p:cNvSpPr/>
          <p:nvPr/>
        </p:nvSpPr>
        <p:spPr>
          <a:xfrm>
            <a:off x="194855" y="4046026"/>
            <a:ext cx="9704925" cy="1323439"/>
          </a:xfrm>
          <a:prstGeom prst="rect">
            <a:avLst/>
          </a:prstGeom>
        </p:spPr>
        <p:txBody>
          <a:bodyPr wrap="square">
            <a:spAutoFit/>
          </a:bodyPr>
          <a:lstStyle/>
          <a:p>
            <a:pPr marL="285750" indent="-285750">
              <a:buFont typeface="Wingdings" panose="05000000000000000000" pitchFamily="2" charset="2"/>
              <a:buChar char="ü"/>
            </a:pPr>
            <a:endParaRPr lang="fr-FR" sz="2000" dirty="0"/>
          </a:p>
          <a:p>
            <a:pPr marL="285750" indent="-285750">
              <a:buFont typeface="Wingdings" panose="05000000000000000000" pitchFamily="2" charset="2"/>
              <a:buChar char="ü"/>
            </a:pPr>
            <a:r>
              <a:rPr lang="fr-FR" sz="2000" dirty="0"/>
              <a:t>La segmentation en </a:t>
            </a:r>
            <a:r>
              <a:rPr lang="fr-FR" sz="2000" b="1" dirty="0">
                <a:solidFill>
                  <a:schemeClr val="accent6"/>
                </a:solidFill>
              </a:rPr>
              <a:t>neuf clusters</a:t>
            </a:r>
            <a:r>
              <a:rPr lang="fr-FR" sz="2000" dirty="0">
                <a:solidFill>
                  <a:schemeClr val="accent6"/>
                </a:solidFill>
              </a:rPr>
              <a:t> </a:t>
            </a:r>
            <a:r>
              <a:rPr lang="fr-FR" sz="2000" dirty="0"/>
              <a:t>obtenue par la méthode de </a:t>
            </a:r>
            <a:r>
              <a:rPr lang="fr-FR" sz="2000" b="1" dirty="0"/>
              <a:t>CAH</a:t>
            </a:r>
            <a:r>
              <a:rPr lang="fr-FR" sz="2000" dirty="0"/>
              <a:t> est meilleure que celle obtenue par le </a:t>
            </a:r>
            <a:r>
              <a:rPr lang="fr-FR" sz="2000" b="1" dirty="0"/>
              <a:t>K-</a:t>
            </a:r>
            <a:r>
              <a:rPr lang="fr-FR" sz="2000" b="1" dirty="0" err="1"/>
              <a:t>Means</a:t>
            </a:r>
            <a:r>
              <a:rPr lang="fr-FR" sz="2000" b="1" dirty="0"/>
              <a:t>.</a:t>
            </a:r>
            <a:r>
              <a:rPr lang="fr-FR" sz="2000" dirty="0"/>
              <a:t> En revanche celle de </a:t>
            </a:r>
            <a:r>
              <a:rPr lang="fr-FR" sz="2000" b="1" dirty="0">
                <a:solidFill>
                  <a:schemeClr val="accent6"/>
                </a:solidFill>
              </a:rPr>
              <a:t>six groupes</a:t>
            </a:r>
            <a:r>
              <a:rPr lang="fr-FR" sz="2000" dirty="0"/>
              <a:t> (</a:t>
            </a:r>
            <a:r>
              <a:rPr lang="fr-FR" sz="2000" b="1" dirty="0"/>
              <a:t>CAH</a:t>
            </a:r>
            <a:r>
              <a:rPr lang="fr-FR" sz="2000" dirty="0"/>
              <a:t>) est presque identique à celle du </a:t>
            </a:r>
            <a:r>
              <a:rPr lang="fr-FR" sz="2000" b="1" dirty="0"/>
              <a:t>K-</a:t>
            </a:r>
            <a:r>
              <a:rPr lang="fr-FR" sz="2000" b="1" dirty="0" err="1"/>
              <a:t>Means</a:t>
            </a:r>
            <a:r>
              <a:rPr lang="fr-FR" sz="2000" dirty="0"/>
              <a:t>.</a:t>
            </a:r>
          </a:p>
        </p:txBody>
      </p:sp>
      <p:sp>
        <p:nvSpPr>
          <p:cNvPr id="17" name="Rectangle à coins arrondis 6">
            <a:extLst>
              <a:ext uri="{FF2B5EF4-FFF2-40B4-BE49-F238E27FC236}">
                <a16:creationId xmlns:a16="http://schemas.microsoft.com/office/drawing/2014/main" id="{A2C3E088-6299-8FBF-249E-AD546FC7AE18}"/>
              </a:ext>
            </a:extLst>
          </p:cNvPr>
          <p:cNvSpPr/>
          <p:nvPr/>
        </p:nvSpPr>
        <p:spPr>
          <a:xfrm>
            <a:off x="10411582" y="1615289"/>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18" name="Rectangle à coins arrondis 7">
            <a:extLst>
              <a:ext uri="{FF2B5EF4-FFF2-40B4-BE49-F238E27FC236}">
                <a16:creationId xmlns:a16="http://schemas.microsoft.com/office/drawing/2014/main" id="{BAEBB84E-E032-D66F-F2C4-6055DE11D381}"/>
              </a:ext>
            </a:extLst>
          </p:cNvPr>
          <p:cNvSpPr/>
          <p:nvPr/>
        </p:nvSpPr>
        <p:spPr>
          <a:xfrm>
            <a:off x="10435794" y="2358843"/>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19" name="Rectangle à coins arrondis 8">
            <a:extLst>
              <a:ext uri="{FF2B5EF4-FFF2-40B4-BE49-F238E27FC236}">
                <a16:creationId xmlns:a16="http://schemas.microsoft.com/office/drawing/2014/main" id="{09C888D4-861A-448E-CFE7-11AE8DBC82E4}"/>
              </a:ext>
            </a:extLst>
          </p:cNvPr>
          <p:cNvSpPr/>
          <p:nvPr/>
        </p:nvSpPr>
        <p:spPr>
          <a:xfrm>
            <a:off x="10435794" y="3099263"/>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20" name="Rectangle à coins arrondis 10">
            <a:extLst>
              <a:ext uri="{FF2B5EF4-FFF2-40B4-BE49-F238E27FC236}">
                <a16:creationId xmlns:a16="http://schemas.microsoft.com/office/drawing/2014/main" id="{80FD258F-6B68-4388-15EF-AA2A527CEC0C}"/>
              </a:ext>
            </a:extLst>
          </p:cNvPr>
          <p:cNvSpPr/>
          <p:nvPr/>
        </p:nvSpPr>
        <p:spPr>
          <a:xfrm>
            <a:off x="10443411" y="3863283"/>
            <a:ext cx="1537138" cy="57952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21" name="Rectangle à coins arrondis 19">
            <a:extLst>
              <a:ext uri="{FF2B5EF4-FFF2-40B4-BE49-F238E27FC236}">
                <a16:creationId xmlns:a16="http://schemas.microsoft.com/office/drawing/2014/main" id="{3AE00D2F-7373-930D-C8D8-A1CD3FDBBF1C}"/>
              </a:ext>
            </a:extLst>
          </p:cNvPr>
          <p:cNvSpPr/>
          <p:nvPr/>
        </p:nvSpPr>
        <p:spPr>
          <a:xfrm>
            <a:off x="10443146" y="4592975"/>
            <a:ext cx="1529786" cy="59166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22" name="Flèche vers le bas 29">
            <a:extLst>
              <a:ext uri="{FF2B5EF4-FFF2-40B4-BE49-F238E27FC236}">
                <a16:creationId xmlns:a16="http://schemas.microsoft.com/office/drawing/2014/main" id="{BDD5A719-9D26-C12B-0392-FFA34DBC6353}"/>
              </a:ext>
            </a:extLst>
          </p:cNvPr>
          <p:cNvSpPr/>
          <p:nvPr/>
        </p:nvSpPr>
        <p:spPr>
          <a:xfrm>
            <a:off x="11154830" y="2232550"/>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vers le bas 30">
            <a:extLst>
              <a:ext uri="{FF2B5EF4-FFF2-40B4-BE49-F238E27FC236}">
                <a16:creationId xmlns:a16="http://schemas.microsoft.com/office/drawing/2014/main" id="{3AD1A897-E41E-69E5-78BD-80593031FBB9}"/>
              </a:ext>
            </a:extLst>
          </p:cNvPr>
          <p:cNvSpPr/>
          <p:nvPr/>
        </p:nvSpPr>
        <p:spPr>
          <a:xfrm>
            <a:off x="11147210" y="4458581"/>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vers le bas 31">
            <a:extLst>
              <a:ext uri="{FF2B5EF4-FFF2-40B4-BE49-F238E27FC236}">
                <a16:creationId xmlns:a16="http://schemas.microsoft.com/office/drawing/2014/main" id="{BFE77439-5284-4F29-B7E7-6DE64059F7D8}"/>
              </a:ext>
            </a:extLst>
          </p:cNvPr>
          <p:cNvSpPr/>
          <p:nvPr/>
        </p:nvSpPr>
        <p:spPr>
          <a:xfrm>
            <a:off x="11147210" y="2971690"/>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e bas 33">
            <a:extLst>
              <a:ext uri="{FF2B5EF4-FFF2-40B4-BE49-F238E27FC236}">
                <a16:creationId xmlns:a16="http://schemas.microsoft.com/office/drawing/2014/main" id="{85504B69-DA39-B50C-4AB0-B6DBF5F8A588}"/>
              </a:ext>
            </a:extLst>
          </p:cNvPr>
          <p:cNvSpPr/>
          <p:nvPr/>
        </p:nvSpPr>
        <p:spPr>
          <a:xfrm>
            <a:off x="11154830" y="3736990"/>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998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76142D-E59E-E09F-BA4D-01B8998FDDCF}"/>
              </a:ext>
            </a:extLst>
          </p:cNvPr>
          <p:cNvSpPr/>
          <p:nvPr/>
        </p:nvSpPr>
        <p:spPr>
          <a:xfrm>
            <a:off x="73557" y="1757631"/>
            <a:ext cx="10097500" cy="707886"/>
          </a:xfrm>
          <a:prstGeom prst="rect">
            <a:avLst/>
          </a:prstGeom>
        </p:spPr>
        <p:txBody>
          <a:bodyPr wrap="square">
            <a:spAutoFit/>
          </a:bodyPr>
          <a:lstStyle/>
          <a:p>
            <a:pPr marL="285750" indent="-285750">
              <a:buFont typeface="Wingdings" panose="05000000000000000000" pitchFamily="2" charset="2"/>
              <a:buChar char="ü"/>
            </a:pPr>
            <a:r>
              <a:rPr lang="fr-FR" sz="2000" dirty="0"/>
              <a:t>La base de données </a:t>
            </a:r>
            <a:r>
              <a:rPr lang="fr-FR" sz="2000" b="1" dirty="0"/>
              <a:t>BD CARTO</a:t>
            </a:r>
            <a:r>
              <a:rPr lang="fr-FR" sz="2000" dirty="0"/>
              <a:t> fournie par l’</a:t>
            </a:r>
            <a:r>
              <a:rPr lang="fr-FR" sz="2000" b="1" dirty="0"/>
              <a:t>IGN</a:t>
            </a:r>
            <a:r>
              <a:rPr lang="fr-FR" sz="2000" dirty="0"/>
              <a:t> ne décrit pas aussi finement l’infrastructure de la </a:t>
            </a:r>
            <a:r>
              <a:rPr lang="fr-FR" sz="2000" b="1" dirty="0"/>
              <a:t>RN4 </a:t>
            </a:r>
            <a:r>
              <a:rPr lang="fr-FR" sz="2000" dirty="0"/>
              <a:t>que nous aurions pu le penser. (annonce trop enthousiaste de la part de l’IGN)</a:t>
            </a:r>
          </a:p>
        </p:txBody>
      </p:sp>
      <p:sp>
        <p:nvSpPr>
          <p:cNvPr id="3" name="Rectangle 2">
            <a:extLst>
              <a:ext uri="{FF2B5EF4-FFF2-40B4-BE49-F238E27FC236}">
                <a16:creationId xmlns:a16="http://schemas.microsoft.com/office/drawing/2014/main" id="{ADADFC5F-FB81-E5B5-5691-EE8B7AD65EF0}"/>
              </a:ext>
            </a:extLst>
          </p:cNvPr>
          <p:cNvSpPr/>
          <p:nvPr/>
        </p:nvSpPr>
        <p:spPr>
          <a:xfrm>
            <a:off x="73557" y="2765405"/>
            <a:ext cx="10479365" cy="1323439"/>
          </a:xfrm>
          <a:prstGeom prst="rect">
            <a:avLst/>
          </a:prstGeom>
        </p:spPr>
        <p:txBody>
          <a:bodyPr wrap="square">
            <a:spAutoFit/>
          </a:bodyPr>
          <a:lstStyle/>
          <a:p>
            <a:pPr marL="285750" indent="-285750">
              <a:buFont typeface="Wingdings" panose="05000000000000000000" pitchFamily="2" charset="2"/>
              <a:buChar char="ü"/>
            </a:pPr>
            <a:endParaRPr lang="fr-FR" sz="2000" dirty="0"/>
          </a:p>
          <a:p>
            <a:pPr marL="285750" indent="-285750">
              <a:buFont typeface="Wingdings" panose="05000000000000000000" pitchFamily="2" charset="2"/>
              <a:buChar char="ü"/>
            </a:pPr>
            <a:r>
              <a:rPr lang="fr-FR" sz="2000" dirty="0"/>
              <a:t>En perspective, il pourrait être intéressant d’utiliser une méthode de </a:t>
            </a:r>
            <a:r>
              <a:rPr lang="fr-FR" sz="2000" b="1" dirty="0"/>
              <a:t>réseau de neurones</a:t>
            </a:r>
            <a:r>
              <a:rPr lang="fr-FR" sz="2000" dirty="0"/>
              <a:t> comme méthode statistique afin d’avoir peut être une segmentation plus fine que celles obtenues par les méthodes utilisées dans ce travail.</a:t>
            </a:r>
          </a:p>
        </p:txBody>
      </p:sp>
      <p:sp>
        <p:nvSpPr>
          <p:cNvPr id="4" name="Rectangle : coins arrondis 3">
            <a:extLst>
              <a:ext uri="{FF2B5EF4-FFF2-40B4-BE49-F238E27FC236}">
                <a16:creationId xmlns:a16="http://schemas.microsoft.com/office/drawing/2014/main" id="{BF014730-A76C-3E6E-A455-AE5BFC7801D2}"/>
              </a:ext>
            </a:extLst>
          </p:cNvPr>
          <p:cNvSpPr/>
          <p:nvPr/>
        </p:nvSpPr>
        <p:spPr>
          <a:xfrm>
            <a:off x="466532" y="276158"/>
            <a:ext cx="11530612"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CONCLUSION ET PERSPECTIVES</a:t>
            </a:r>
          </a:p>
        </p:txBody>
      </p:sp>
      <p:sp>
        <p:nvSpPr>
          <p:cNvPr id="16" name="Rectangle à coins arrondis 6">
            <a:extLst>
              <a:ext uri="{FF2B5EF4-FFF2-40B4-BE49-F238E27FC236}">
                <a16:creationId xmlns:a16="http://schemas.microsoft.com/office/drawing/2014/main" id="{A086E282-6407-40E9-D1FB-C3601E790287}"/>
              </a:ext>
            </a:extLst>
          </p:cNvPr>
          <p:cNvSpPr/>
          <p:nvPr/>
        </p:nvSpPr>
        <p:spPr>
          <a:xfrm>
            <a:off x="10411582" y="1757631"/>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17" name="Rectangle à coins arrondis 7">
            <a:extLst>
              <a:ext uri="{FF2B5EF4-FFF2-40B4-BE49-F238E27FC236}">
                <a16:creationId xmlns:a16="http://schemas.microsoft.com/office/drawing/2014/main" id="{86000F40-2E2D-3FDF-881A-9C9C0C5738AF}"/>
              </a:ext>
            </a:extLst>
          </p:cNvPr>
          <p:cNvSpPr/>
          <p:nvPr/>
        </p:nvSpPr>
        <p:spPr>
          <a:xfrm>
            <a:off x="10435794" y="2501185"/>
            <a:ext cx="1561350" cy="59597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18" name="Rectangle à coins arrondis 8">
            <a:extLst>
              <a:ext uri="{FF2B5EF4-FFF2-40B4-BE49-F238E27FC236}">
                <a16:creationId xmlns:a16="http://schemas.microsoft.com/office/drawing/2014/main" id="{DD7E592E-5AB5-D716-CD46-914CC156FF9A}"/>
              </a:ext>
            </a:extLst>
          </p:cNvPr>
          <p:cNvSpPr/>
          <p:nvPr/>
        </p:nvSpPr>
        <p:spPr>
          <a:xfrm>
            <a:off x="10435794" y="3241605"/>
            <a:ext cx="1537138" cy="62615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19" name="Rectangle à coins arrondis 10">
            <a:extLst>
              <a:ext uri="{FF2B5EF4-FFF2-40B4-BE49-F238E27FC236}">
                <a16:creationId xmlns:a16="http://schemas.microsoft.com/office/drawing/2014/main" id="{B9E84C71-D96F-2441-285F-88D7EDB6C906}"/>
              </a:ext>
            </a:extLst>
          </p:cNvPr>
          <p:cNvSpPr/>
          <p:nvPr/>
        </p:nvSpPr>
        <p:spPr>
          <a:xfrm>
            <a:off x="10443411" y="4005625"/>
            <a:ext cx="1537138" cy="57952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20" name="Rectangle à coins arrondis 19">
            <a:extLst>
              <a:ext uri="{FF2B5EF4-FFF2-40B4-BE49-F238E27FC236}">
                <a16:creationId xmlns:a16="http://schemas.microsoft.com/office/drawing/2014/main" id="{CBB9D61B-87EA-1EFC-397E-1D38787B4D64}"/>
              </a:ext>
            </a:extLst>
          </p:cNvPr>
          <p:cNvSpPr/>
          <p:nvPr/>
        </p:nvSpPr>
        <p:spPr>
          <a:xfrm>
            <a:off x="10443146" y="4735317"/>
            <a:ext cx="1529786" cy="59166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21" name="Flèche vers le bas 29">
            <a:extLst>
              <a:ext uri="{FF2B5EF4-FFF2-40B4-BE49-F238E27FC236}">
                <a16:creationId xmlns:a16="http://schemas.microsoft.com/office/drawing/2014/main" id="{D637F9C6-DA83-1D1E-5124-85529844584C}"/>
              </a:ext>
            </a:extLst>
          </p:cNvPr>
          <p:cNvSpPr/>
          <p:nvPr/>
        </p:nvSpPr>
        <p:spPr>
          <a:xfrm>
            <a:off x="11154830" y="237489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lèche vers le bas 30">
            <a:extLst>
              <a:ext uri="{FF2B5EF4-FFF2-40B4-BE49-F238E27FC236}">
                <a16:creationId xmlns:a16="http://schemas.microsoft.com/office/drawing/2014/main" id="{98D53DF7-AFAE-0913-A772-FAA4114854F4}"/>
              </a:ext>
            </a:extLst>
          </p:cNvPr>
          <p:cNvSpPr/>
          <p:nvPr/>
        </p:nvSpPr>
        <p:spPr>
          <a:xfrm>
            <a:off x="11147210" y="4600923"/>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vers le bas 31">
            <a:extLst>
              <a:ext uri="{FF2B5EF4-FFF2-40B4-BE49-F238E27FC236}">
                <a16:creationId xmlns:a16="http://schemas.microsoft.com/office/drawing/2014/main" id="{DCA5D3BD-4322-7270-EA4D-C5B3E0E6CC88}"/>
              </a:ext>
            </a:extLst>
          </p:cNvPr>
          <p:cNvSpPr/>
          <p:nvPr/>
        </p:nvSpPr>
        <p:spPr>
          <a:xfrm>
            <a:off x="11147210" y="311403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vers le bas 33">
            <a:extLst>
              <a:ext uri="{FF2B5EF4-FFF2-40B4-BE49-F238E27FC236}">
                <a16:creationId xmlns:a16="http://schemas.microsoft.com/office/drawing/2014/main" id="{538C4C42-F5EA-E5C6-776D-4E3148578A5D}"/>
              </a:ext>
            </a:extLst>
          </p:cNvPr>
          <p:cNvSpPr/>
          <p:nvPr/>
        </p:nvSpPr>
        <p:spPr>
          <a:xfrm>
            <a:off x="11154830" y="3879332"/>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52931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13">
            <a:extLst>
              <a:ext uri="{FF2B5EF4-FFF2-40B4-BE49-F238E27FC236}">
                <a16:creationId xmlns:a16="http://schemas.microsoft.com/office/drawing/2014/main" id="{3DE9389E-7884-5248-C1D8-07A0132BBA90}"/>
              </a:ext>
            </a:extLst>
          </p:cNvPr>
          <p:cNvSpPr txBox="1">
            <a:spLocks/>
          </p:cNvSpPr>
          <p:nvPr/>
        </p:nvSpPr>
        <p:spPr bwMode="auto">
          <a:xfrm>
            <a:off x="3821973" y="2574502"/>
            <a:ext cx="4565521" cy="4719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defTabSz="555498" rtl="0" eaLnBrk="0" fontAlgn="base" hangingPunct="0">
              <a:lnSpc>
                <a:spcPct val="90000"/>
              </a:lnSpc>
              <a:spcBef>
                <a:spcPts val="608"/>
              </a:spcBef>
              <a:spcAft>
                <a:spcPct val="0"/>
              </a:spcAft>
              <a:buFont typeface="Arial" charset="0"/>
              <a:buNone/>
              <a:defRPr sz="1458" b="1" kern="1200" baseline="0">
                <a:solidFill>
                  <a:srgbClr val="575757"/>
                </a:solidFill>
                <a:latin typeface="+mn-lt"/>
                <a:ea typeface="+mn-ea"/>
                <a:cs typeface="+mn-cs"/>
              </a:defRPr>
            </a:lvl1pPr>
            <a:lvl2pPr marL="232745" indent="-138876" algn="l" defTabSz="555498" rtl="0" eaLnBrk="0" fontAlgn="base" hangingPunct="0">
              <a:lnSpc>
                <a:spcPct val="90000"/>
              </a:lnSpc>
              <a:spcBef>
                <a:spcPts val="304"/>
              </a:spcBef>
              <a:spcAft>
                <a:spcPct val="0"/>
              </a:spcAft>
              <a:buFont typeface="Arial" charset="0"/>
              <a:defRPr sz="1944" b="1" kern="1200">
                <a:solidFill>
                  <a:srgbClr val="7EAA2E"/>
                </a:solidFill>
                <a:latin typeface="+mn-lt"/>
                <a:ea typeface="+mn-ea"/>
                <a:cs typeface="+mn-cs"/>
              </a:defRPr>
            </a:lvl2pPr>
            <a:lvl3pPr marL="437198" indent="-138876" algn="l" defTabSz="555498" rtl="0" eaLnBrk="0" fontAlgn="base" hangingPunct="0">
              <a:lnSpc>
                <a:spcPct val="90000"/>
              </a:lnSpc>
              <a:spcBef>
                <a:spcPts val="304"/>
              </a:spcBef>
              <a:spcAft>
                <a:spcPct val="0"/>
              </a:spcAft>
              <a:buClr>
                <a:srgbClr val="A2CA39"/>
              </a:buClr>
              <a:buFont typeface="Arial" charset="0"/>
              <a:buChar char="•"/>
              <a:defRPr sz="1296" kern="1200">
                <a:solidFill>
                  <a:srgbClr val="575757"/>
                </a:solidFill>
                <a:latin typeface="+mn-lt"/>
                <a:ea typeface="+mn-ea"/>
                <a:cs typeface="+mn-cs"/>
              </a:defRPr>
            </a:lvl3pPr>
            <a:lvl4pPr marL="640366" indent="-138876" algn="l" defTabSz="555498" rtl="0" eaLnBrk="0" fontAlgn="base" hangingPunct="0">
              <a:lnSpc>
                <a:spcPct val="90000"/>
              </a:lnSpc>
              <a:spcBef>
                <a:spcPts val="304"/>
              </a:spcBef>
              <a:spcAft>
                <a:spcPct val="0"/>
              </a:spcAft>
              <a:buFont typeface="Arial" charset="0"/>
              <a:buChar char="•"/>
              <a:defRPr sz="1134" kern="1200">
                <a:solidFill>
                  <a:srgbClr val="575757"/>
                </a:solidFill>
                <a:latin typeface="+mn-lt"/>
                <a:ea typeface="+mn-ea"/>
                <a:cs typeface="+mn-cs"/>
              </a:defRPr>
            </a:lvl4pPr>
            <a:lvl5pPr marL="874396" indent="-138876" algn="l" defTabSz="555498" rtl="0" eaLnBrk="0" fontAlgn="base" hangingPunct="0">
              <a:lnSpc>
                <a:spcPct val="90000"/>
              </a:lnSpc>
              <a:spcBef>
                <a:spcPts val="304"/>
              </a:spcBef>
              <a:spcAft>
                <a:spcPct val="0"/>
              </a:spcAft>
              <a:buClr>
                <a:srgbClr val="A2CA39"/>
              </a:buClr>
              <a:buFont typeface="Arial" charset="0"/>
              <a:buChar char="•"/>
              <a:defRPr sz="1134" kern="1200">
                <a:solidFill>
                  <a:srgbClr val="878787"/>
                </a:solidFill>
                <a:latin typeface="+mn-lt"/>
                <a:ea typeface="+mn-ea"/>
                <a:cs typeface="+mn-cs"/>
              </a:defRPr>
            </a:lvl5pPr>
            <a:lvl6pPr marL="1527620" indent="-138876" algn="l" defTabSz="555498" rtl="0" eaLnBrk="1" latinLnBrk="0" hangingPunct="1">
              <a:lnSpc>
                <a:spcPct val="90000"/>
              </a:lnSpc>
              <a:spcBef>
                <a:spcPts val="304"/>
              </a:spcBef>
              <a:buFont typeface="Arial" panose="020B0604020202020204" pitchFamily="34" charset="0"/>
              <a:buChar char="•"/>
              <a:defRPr sz="1094" kern="1200">
                <a:solidFill>
                  <a:schemeClr val="tx1"/>
                </a:solidFill>
                <a:latin typeface="+mn-lt"/>
                <a:ea typeface="+mn-ea"/>
                <a:cs typeface="+mn-cs"/>
              </a:defRPr>
            </a:lvl6pPr>
            <a:lvl7pPr marL="1805370" indent="-138876" algn="l" defTabSz="555498" rtl="0" eaLnBrk="1" latinLnBrk="0" hangingPunct="1">
              <a:lnSpc>
                <a:spcPct val="90000"/>
              </a:lnSpc>
              <a:spcBef>
                <a:spcPts val="304"/>
              </a:spcBef>
              <a:buFont typeface="Arial" panose="020B0604020202020204" pitchFamily="34" charset="0"/>
              <a:buChar char="•"/>
              <a:defRPr sz="1094" kern="1200">
                <a:solidFill>
                  <a:schemeClr val="tx1"/>
                </a:solidFill>
                <a:latin typeface="+mn-lt"/>
                <a:ea typeface="+mn-ea"/>
                <a:cs typeface="+mn-cs"/>
              </a:defRPr>
            </a:lvl7pPr>
            <a:lvl8pPr marL="2083118" indent="-138876" algn="l" defTabSz="555498" rtl="0" eaLnBrk="1" latinLnBrk="0" hangingPunct="1">
              <a:lnSpc>
                <a:spcPct val="90000"/>
              </a:lnSpc>
              <a:spcBef>
                <a:spcPts val="304"/>
              </a:spcBef>
              <a:buFont typeface="Arial" panose="020B0604020202020204" pitchFamily="34" charset="0"/>
              <a:buChar char="•"/>
              <a:defRPr sz="1094" kern="1200">
                <a:solidFill>
                  <a:schemeClr val="tx1"/>
                </a:solidFill>
                <a:latin typeface="+mn-lt"/>
                <a:ea typeface="+mn-ea"/>
                <a:cs typeface="+mn-cs"/>
              </a:defRPr>
            </a:lvl8pPr>
            <a:lvl9pPr marL="2360868" indent="-138876" algn="l" defTabSz="555498" rtl="0" eaLnBrk="1" latinLnBrk="0" hangingPunct="1">
              <a:lnSpc>
                <a:spcPct val="90000"/>
              </a:lnSpc>
              <a:spcBef>
                <a:spcPts val="304"/>
              </a:spcBef>
              <a:buFont typeface="Arial" panose="020B0604020202020204" pitchFamily="34" charset="0"/>
              <a:buChar char="•"/>
              <a:defRPr sz="1094" kern="1200">
                <a:solidFill>
                  <a:schemeClr val="tx1"/>
                </a:solidFill>
                <a:latin typeface="+mn-lt"/>
                <a:ea typeface="+mn-ea"/>
                <a:cs typeface="+mn-cs"/>
              </a:defRPr>
            </a:lvl9pPr>
          </a:lstStyle>
          <a:p>
            <a:pPr marL="0" marR="0" lvl="0" indent="0" algn="l" defTabSz="555498" rtl="0" eaLnBrk="1" fontAlgn="base" latinLnBrk="0" hangingPunct="1">
              <a:lnSpc>
                <a:spcPct val="90000"/>
              </a:lnSpc>
              <a:spcBef>
                <a:spcPts val="608"/>
              </a:spcBef>
              <a:spcAft>
                <a:spcPct val="0"/>
              </a:spcAft>
              <a:buClrTx/>
              <a:buSzTx/>
              <a:buFont typeface="Arial" charset="0"/>
              <a:buNone/>
              <a:tabLst/>
              <a:defRPr/>
            </a:pPr>
            <a:r>
              <a:rPr kumimoji="0" lang="fr-FR" sz="2400" b="1" i="0" u="none" strike="noStrike" kern="1200" cap="none" spc="0" normalizeH="0" baseline="0" noProof="0" dirty="0">
                <a:ln>
                  <a:noFill/>
                </a:ln>
                <a:solidFill>
                  <a:srgbClr val="00B0F0"/>
                </a:solidFill>
                <a:effectLst/>
                <a:uLnTx/>
                <a:uFillTx/>
                <a:latin typeface="Verdana"/>
                <a:ea typeface="+mn-ea"/>
                <a:cs typeface="+mn-cs"/>
              </a:rPr>
              <a:t>Merci de votre attention !</a:t>
            </a:r>
          </a:p>
        </p:txBody>
      </p:sp>
      <p:pic>
        <p:nvPicPr>
          <p:cNvPr id="4" name="Image 3">
            <a:extLst>
              <a:ext uri="{FF2B5EF4-FFF2-40B4-BE49-F238E27FC236}">
                <a16:creationId xmlns:a16="http://schemas.microsoft.com/office/drawing/2014/main" id="{A7F6394C-0A7F-150C-66E7-8462120D4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670" y="364184"/>
            <a:ext cx="2182878" cy="696492"/>
          </a:xfrm>
          <a:prstGeom prst="rect">
            <a:avLst/>
          </a:prstGeom>
        </p:spPr>
      </p:pic>
      <p:pic>
        <p:nvPicPr>
          <p:cNvPr id="5" name="Image 4">
            <a:extLst>
              <a:ext uri="{FF2B5EF4-FFF2-40B4-BE49-F238E27FC236}">
                <a16:creationId xmlns:a16="http://schemas.microsoft.com/office/drawing/2014/main" id="{84ABC642-DC76-80E1-95F3-210FC3F97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1048" y="317531"/>
            <a:ext cx="2307282" cy="789798"/>
          </a:xfrm>
          <a:prstGeom prst="rect">
            <a:avLst/>
          </a:prstGeom>
        </p:spPr>
      </p:pic>
      <p:pic>
        <p:nvPicPr>
          <p:cNvPr id="6" name="Image 5">
            <a:extLst>
              <a:ext uri="{FF2B5EF4-FFF2-40B4-BE49-F238E27FC236}">
                <a16:creationId xmlns:a16="http://schemas.microsoft.com/office/drawing/2014/main" id="{6BBB7F0F-0311-E551-4208-9FC661C32A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1973" y="4047540"/>
            <a:ext cx="4305457" cy="1836183"/>
          </a:xfrm>
          <a:prstGeom prst="rect">
            <a:avLst/>
          </a:prstGeom>
        </p:spPr>
      </p:pic>
    </p:spTree>
    <p:extLst>
      <p:ext uri="{BB962C8B-B14F-4D97-AF65-F5344CB8AC3E}">
        <p14:creationId xmlns:p14="http://schemas.microsoft.com/office/powerpoint/2010/main" val="3216106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FC37BBE0-5093-AAEA-A645-A3A20CBEC42C}"/>
              </a:ext>
            </a:extLst>
          </p:cNvPr>
          <p:cNvSpPr/>
          <p:nvPr/>
        </p:nvSpPr>
        <p:spPr>
          <a:xfrm>
            <a:off x="440272" y="279350"/>
            <a:ext cx="11523687"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CAS D’ETUDE : LA ROUTE NATIONALE 4</a:t>
            </a:r>
          </a:p>
        </p:txBody>
      </p:sp>
      <p:sp>
        <p:nvSpPr>
          <p:cNvPr id="14" name="Rectangle 13">
            <a:extLst>
              <a:ext uri="{FF2B5EF4-FFF2-40B4-BE49-F238E27FC236}">
                <a16:creationId xmlns:a16="http://schemas.microsoft.com/office/drawing/2014/main" id="{BC5D3D21-AB80-CD87-89FF-C40BD7DC716C}"/>
              </a:ext>
            </a:extLst>
          </p:cNvPr>
          <p:cNvSpPr>
            <a:spLocks noChangeArrowheads="1"/>
          </p:cNvSpPr>
          <p:nvPr/>
        </p:nvSpPr>
        <p:spPr bwMode="auto">
          <a:xfrm>
            <a:off x="4588548" y="4056039"/>
            <a:ext cx="4941650" cy="673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4066" tIns="37033" rIns="74066" bIns="37033" numCol="1" anchor="ctr" anchorCtr="0" compatLnSpc="1">
            <a:prstTxWarp prst="textNoShape">
              <a:avLst/>
            </a:prstTxWarp>
            <a:spAutoFit/>
          </a:bodyPr>
          <a:lstStyle/>
          <a:p>
            <a:pPr lvl="0" algn="ctr" eaLnBrk="0" hangingPunct="0"/>
            <a:r>
              <a:rPr lang="en-US" altLang="fr-FR" sz="1296" i="1" dirty="0">
                <a:solidFill>
                  <a:srgbClr val="575757"/>
                </a:solidFill>
                <a:latin typeface="Verdana" panose="020B0604030504040204" pitchFamily="34" charset="0"/>
                <a:ea typeface="Verdana" panose="020B0604030504040204" pitchFamily="34" charset="0"/>
                <a:cs typeface="Times New Roman" panose="02020603050405020304" pitchFamily="18" charset="0"/>
              </a:rPr>
              <a:t>Présentation de la Route Nationale 4 : </a:t>
            </a:r>
          </a:p>
          <a:p>
            <a:pPr lvl="0" algn="ctr" eaLnBrk="0" hangingPunct="0"/>
            <a:r>
              <a:rPr lang="en-US" altLang="fr-FR" sz="1296" i="1" dirty="0">
                <a:solidFill>
                  <a:srgbClr val="2802FF"/>
                </a:solidFill>
                <a:latin typeface="Verdana" panose="020B0604030504040204" pitchFamily="34" charset="0"/>
                <a:ea typeface="Verdana" panose="020B0604030504040204" pitchFamily="34" charset="0"/>
                <a:cs typeface="Times New Roman" panose="02020603050405020304" pitchFamily="18" charset="0"/>
              </a:rPr>
              <a:t>430 km entre Paris et Strasbourg </a:t>
            </a:r>
            <a:r>
              <a:rPr lang="en-US" altLang="fr-FR" sz="1296" i="1" dirty="0">
                <a:solidFill>
                  <a:srgbClr val="575757"/>
                </a:solidFill>
                <a:latin typeface="Verdana" panose="020B0604030504040204" pitchFamily="34" charset="0"/>
                <a:ea typeface="Verdana" panose="020B0604030504040204" pitchFamily="34" charset="0"/>
                <a:cs typeface="Times New Roman" panose="02020603050405020304" pitchFamily="18" charset="0"/>
              </a:rPr>
              <a:t>; </a:t>
            </a:r>
          </a:p>
          <a:p>
            <a:pPr lvl="0" algn="ctr" eaLnBrk="0" hangingPunct="0"/>
            <a:r>
              <a:rPr lang="en-US" altLang="fr-FR" sz="1296" i="1" dirty="0">
                <a:solidFill>
                  <a:srgbClr val="FF0000"/>
                </a:solidFill>
                <a:latin typeface="Verdana" panose="020B0604030504040204" pitchFamily="34" charset="0"/>
                <a:ea typeface="Verdana" panose="020B0604030504040204" pitchFamily="34" charset="0"/>
                <a:cs typeface="Times New Roman" panose="02020603050405020304" pitchFamily="18" charset="0"/>
              </a:rPr>
              <a:t>100 km entre Courgivaux et Vauclerc</a:t>
            </a:r>
          </a:p>
        </p:txBody>
      </p:sp>
      <p:pic>
        <p:nvPicPr>
          <p:cNvPr id="15" name="Image 14">
            <a:extLst>
              <a:ext uri="{FF2B5EF4-FFF2-40B4-BE49-F238E27FC236}">
                <a16:creationId xmlns:a16="http://schemas.microsoft.com/office/drawing/2014/main" id="{96E2BD9C-33A6-DB16-1219-514F213EC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73" y="1315838"/>
            <a:ext cx="3722059" cy="3474229"/>
          </a:xfrm>
          <a:prstGeom prst="rect">
            <a:avLst/>
          </a:prstGeom>
          <a:ln w="19050">
            <a:solidFill>
              <a:schemeClr val="accent3"/>
            </a:solidFill>
          </a:ln>
        </p:spPr>
      </p:pic>
      <p:pic>
        <p:nvPicPr>
          <p:cNvPr id="16" name="Image 15">
            <a:extLst>
              <a:ext uri="{FF2B5EF4-FFF2-40B4-BE49-F238E27FC236}">
                <a16:creationId xmlns:a16="http://schemas.microsoft.com/office/drawing/2014/main" id="{9381C8FD-DC07-2B32-25F6-EFA1B5248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328" y="1316670"/>
            <a:ext cx="6139913" cy="719473"/>
          </a:xfrm>
          <a:prstGeom prst="rect">
            <a:avLst/>
          </a:prstGeom>
          <a:ln w="25400">
            <a:solidFill>
              <a:schemeClr val="bg1">
                <a:lumMod val="50000"/>
              </a:schemeClr>
            </a:solidFill>
            <a:prstDash val="solid"/>
          </a:ln>
        </p:spPr>
      </p:pic>
      <p:sp>
        <p:nvSpPr>
          <p:cNvPr id="17" name="Rectangle 16">
            <a:extLst>
              <a:ext uri="{FF2B5EF4-FFF2-40B4-BE49-F238E27FC236}">
                <a16:creationId xmlns:a16="http://schemas.microsoft.com/office/drawing/2014/main" id="{8152083D-4830-C281-0CCB-9D1AC6B312CA}"/>
              </a:ext>
            </a:extLst>
          </p:cNvPr>
          <p:cNvSpPr/>
          <p:nvPr/>
        </p:nvSpPr>
        <p:spPr>
          <a:xfrm>
            <a:off x="2313824" y="2115286"/>
            <a:ext cx="1703938" cy="363475"/>
          </a:xfrm>
          <a:prstGeom prst="rect">
            <a:avLst/>
          </a:prstGeom>
          <a:noFill/>
          <a:ln w="254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Moins 19">
            <a:extLst>
              <a:ext uri="{FF2B5EF4-FFF2-40B4-BE49-F238E27FC236}">
                <a16:creationId xmlns:a16="http://schemas.microsoft.com/office/drawing/2014/main" id="{F058AE01-D842-74CD-2598-D59AD812D422}"/>
              </a:ext>
            </a:extLst>
          </p:cNvPr>
          <p:cNvSpPr/>
          <p:nvPr/>
        </p:nvSpPr>
        <p:spPr>
          <a:xfrm>
            <a:off x="5213091" y="1231612"/>
            <a:ext cx="2124169" cy="979224"/>
          </a:xfrm>
          <a:prstGeom prst="mathMinus">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a:extLst>
              <a:ext uri="{FF2B5EF4-FFF2-40B4-BE49-F238E27FC236}">
                <a16:creationId xmlns:a16="http://schemas.microsoft.com/office/drawing/2014/main" id="{92CA388F-5171-6D57-A7D3-660BEFFF2F8D}"/>
              </a:ext>
            </a:extLst>
          </p:cNvPr>
          <p:cNvPicPr>
            <a:picLocks noChangeAspect="1"/>
          </p:cNvPicPr>
          <p:nvPr/>
        </p:nvPicPr>
        <p:blipFill>
          <a:blip r:embed="rId4"/>
          <a:stretch>
            <a:fillRect/>
          </a:stretch>
        </p:blipFill>
        <p:spPr>
          <a:xfrm>
            <a:off x="4162328" y="2911958"/>
            <a:ext cx="6139913" cy="874800"/>
          </a:xfrm>
          <a:prstGeom prst="rect">
            <a:avLst/>
          </a:prstGeom>
          <a:ln w="28575">
            <a:solidFill>
              <a:schemeClr val="tx1"/>
            </a:solidFill>
            <a:prstDash val="dash"/>
          </a:ln>
        </p:spPr>
      </p:pic>
      <p:sp>
        <p:nvSpPr>
          <p:cNvPr id="3" name="Rectangle à coins arrondis 6">
            <a:extLst>
              <a:ext uri="{FF2B5EF4-FFF2-40B4-BE49-F238E27FC236}">
                <a16:creationId xmlns:a16="http://schemas.microsoft.com/office/drawing/2014/main" id="{D546E910-A404-20AC-AC6F-2C2322CB791A}"/>
              </a:ext>
            </a:extLst>
          </p:cNvPr>
          <p:cNvSpPr/>
          <p:nvPr/>
        </p:nvSpPr>
        <p:spPr>
          <a:xfrm>
            <a:off x="10402609" y="1341067"/>
            <a:ext cx="1561350" cy="60673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4" name="Rectangle à coins arrondis 7">
            <a:extLst>
              <a:ext uri="{FF2B5EF4-FFF2-40B4-BE49-F238E27FC236}">
                <a16:creationId xmlns:a16="http://schemas.microsoft.com/office/drawing/2014/main" id="{94B227A7-7CC1-17EA-EC87-6C08CC04BD5D}"/>
              </a:ext>
            </a:extLst>
          </p:cNvPr>
          <p:cNvSpPr/>
          <p:nvPr/>
        </p:nvSpPr>
        <p:spPr>
          <a:xfrm>
            <a:off x="10426821" y="2084621"/>
            <a:ext cx="1561350" cy="59597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5" name="Rectangle à coins arrondis 8">
            <a:extLst>
              <a:ext uri="{FF2B5EF4-FFF2-40B4-BE49-F238E27FC236}">
                <a16:creationId xmlns:a16="http://schemas.microsoft.com/office/drawing/2014/main" id="{024AB4D1-D7A2-141E-6582-6DF5D790799E}"/>
              </a:ext>
            </a:extLst>
          </p:cNvPr>
          <p:cNvSpPr/>
          <p:nvPr/>
        </p:nvSpPr>
        <p:spPr>
          <a:xfrm>
            <a:off x="10426821" y="2825041"/>
            <a:ext cx="1537138" cy="6261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6" name="Rectangle à coins arrondis 10">
            <a:extLst>
              <a:ext uri="{FF2B5EF4-FFF2-40B4-BE49-F238E27FC236}">
                <a16:creationId xmlns:a16="http://schemas.microsoft.com/office/drawing/2014/main" id="{93997DFB-2170-6026-048E-65E77178367C}"/>
              </a:ext>
            </a:extLst>
          </p:cNvPr>
          <p:cNvSpPr/>
          <p:nvPr/>
        </p:nvSpPr>
        <p:spPr>
          <a:xfrm>
            <a:off x="10434438" y="3589061"/>
            <a:ext cx="1537138" cy="5795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7" name="Rectangle à coins arrondis 19">
            <a:extLst>
              <a:ext uri="{FF2B5EF4-FFF2-40B4-BE49-F238E27FC236}">
                <a16:creationId xmlns:a16="http://schemas.microsoft.com/office/drawing/2014/main" id="{D5DE3146-C39C-62A1-8CBB-95605B2BBB58}"/>
              </a:ext>
            </a:extLst>
          </p:cNvPr>
          <p:cNvSpPr/>
          <p:nvPr/>
        </p:nvSpPr>
        <p:spPr>
          <a:xfrm>
            <a:off x="10434173" y="4318753"/>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8" name="Flèche vers le bas 29">
            <a:extLst>
              <a:ext uri="{FF2B5EF4-FFF2-40B4-BE49-F238E27FC236}">
                <a16:creationId xmlns:a16="http://schemas.microsoft.com/office/drawing/2014/main" id="{E6740418-0E16-367E-9F11-F47AE67C2567}"/>
              </a:ext>
            </a:extLst>
          </p:cNvPr>
          <p:cNvSpPr/>
          <p:nvPr/>
        </p:nvSpPr>
        <p:spPr>
          <a:xfrm>
            <a:off x="11145857" y="195832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vers le bas 30">
            <a:extLst>
              <a:ext uri="{FF2B5EF4-FFF2-40B4-BE49-F238E27FC236}">
                <a16:creationId xmlns:a16="http://schemas.microsoft.com/office/drawing/2014/main" id="{B1B6C602-C2BC-77B9-B22E-11A87A551017}"/>
              </a:ext>
            </a:extLst>
          </p:cNvPr>
          <p:cNvSpPr/>
          <p:nvPr/>
        </p:nvSpPr>
        <p:spPr>
          <a:xfrm>
            <a:off x="11138237" y="418435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bas 31">
            <a:extLst>
              <a:ext uri="{FF2B5EF4-FFF2-40B4-BE49-F238E27FC236}">
                <a16:creationId xmlns:a16="http://schemas.microsoft.com/office/drawing/2014/main" id="{1C661BF8-E1C7-DF8D-2AC1-B229491DE60B}"/>
              </a:ext>
            </a:extLst>
          </p:cNvPr>
          <p:cNvSpPr/>
          <p:nvPr/>
        </p:nvSpPr>
        <p:spPr>
          <a:xfrm>
            <a:off x="11138237" y="269746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vers le bas 33">
            <a:extLst>
              <a:ext uri="{FF2B5EF4-FFF2-40B4-BE49-F238E27FC236}">
                <a16:creationId xmlns:a16="http://schemas.microsoft.com/office/drawing/2014/main" id="{60B31090-2880-91CF-0A89-910433D1BD1C}"/>
              </a:ext>
            </a:extLst>
          </p:cNvPr>
          <p:cNvSpPr/>
          <p:nvPr/>
        </p:nvSpPr>
        <p:spPr>
          <a:xfrm>
            <a:off x="11145857" y="346276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44144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2104429A-5DBD-7660-C1AC-443ADD8BC43D}"/>
              </a:ext>
            </a:extLst>
          </p:cNvPr>
          <p:cNvGrpSpPr/>
          <p:nvPr/>
        </p:nvGrpSpPr>
        <p:grpSpPr>
          <a:xfrm>
            <a:off x="699796" y="1189140"/>
            <a:ext cx="9171992" cy="5155676"/>
            <a:chOff x="1465974" y="1373215"/>
            <a:chExt cx="10368799" cy="4141962"/>
          </a:xfrm>
        </p:grpSpPr>
        <p:sp>
          <p:nvSpPr>
            <p:cNvPr id="6" name="Arrondir un rectangle avec un coin du même côté 15">
              <a:extLst>
                <a:ext uri="{FF2B5EF4-FFF2-40B4-BE49-F238E27FC236}">
                  <a16:creationId xmlns:a16="http://schemas.microsoft.com/office/drawing/2014/main" id="{D01FA687-63F3-57FE-7689-3BE51D45F209}"/>
                </a:ext>
              </a:extLst>
            </p:cNvPr>
            <p:cNvSpPr/>
            <p:nvPr/>
          </p:nvSpPr>
          <p:spPr>
            <a:xfrm rot="5400000">
              <a:off x="4579393" y="-1740204"/>
              <a:ext cx="4141962" cy="10368799"/>
            </a:xfrm>
            <a:prstGeom prst="round2SameRect">
              <a:avLst/>
            </a:prstGeom>
            <a:ln w="28575"/>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 name="Arrondir un rectangle avec un coin du même côté 10">
              <a:extLst>
                <a:ext uri="{FF2B5EF4-FFF2-40B4-BE49-F238E27FC236}">
                  <a16:creationId xmlns:a16="http://schemas.microsoft.com/office/drawing/2014/main" id="{3C17A03A-A5BA-06BE-143F-9A1731B70AB9}"/>
                </a:ext>
              </a:extLst>
            </p:cNvPr>
            <p:cNvSpPr/>
            <p:nvPr/>
          </p:nvSpPr>
          <p:spPr>
            <a:xfrm>
              <a:off x="1516233" y="1406208"/>
              <a:ext cx="9853491" cy="364591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6411" tIns="7716" rIns="7716" bIns="7716" numCol="1" spcCol="1270" anchor="ctr" anchorCtr="0">
              <a:noAutofit/>
            </a:bodyPr>
            <a:lstStyle/>
            <a:p>
              <a:pPr marL="92584" lvl="1" indent="-92584" defTabSz="540068">
                <a:spcAft>
                  <a:spcPts val="600"/>
                </a:spcAft>
                <a:buChar char="••"/>
              </a:pPr>
              <a:r>
                <a:rPr lang="fr-FR" sz="1600" dirty="0"/>
                <a:t>  Exploiter des bases de données contenant un ensemble de catégories et de paramètres des infrastructures routières (</a:t>
              </a:r>
              <a:r>
                <a:rPr lang="fr-FR" sz="1600" b="1" dirty="0"/>
                <a:t>RRN</a:t>
              </a:r>
              <a:r>
                <a:rPr lang="fr-FR" sz="1600" dirty="0"/>
                <a:t>, </a:t>
              </a:r>
              <a:r>
                <a:rPr lang="fr-FR" sz="1600" b="1" dirty="0"/>
                <a:t>BD CARTO</a:t>
              </a:r>
              <a:r>
                <a:rPr lang="fr-FR" sz="1600" dirty="0"/>
                <a:t>) et de marquages (</a:t>
              </a:r>
              <a:r>
                <a:rPr lang="fr-FR" sz="1600" b="1" dirty="0"/>
                <a:t>CEREMA</a:t>
              </a:r>
              <a:r>
                <a:rPr lang="fr-FR" sz="1600" dirty="0"/>
                <a:t>).</a:t>
              </a:r>
            </a:p>
            <a:p>
              <a:pPr marL="92584" lvl="1" indent="-92584" defTabSz="540068">
                <a:spcAft>
                  <a:spcPts val="600"/>
                </a:spcAft>
                <a:buChar char="••"/>
              </a:pPr>
              <a:endParaRPr lang="fr-FR" sz="1600" dirty="0"/>
            </a:p>
            <a:p>
              <a:pPr marL="92584" lvl="1" indent="-92584" defTabSz="540068">
                <a:spcAft>
                  <a:spcPts val="600"/>
                </a:spcAft>
                <a:buChar char="••"/>
              </a:pPr>
              <a:r>
                <a:rPr lang="fr-FR" sz="1600" dirty="0"/>
                <a:t>  Fusionner ces données afin d’avoir une base unique de grande taille.</a:t>
              </a:r>
            </a:p>
            <a:p>
              <a:pPr marL="92584" lvl="1" indent="-92584" defTabSz="540068">
                <a:spcAft>
                  <a:spcPts val="600"/>
                </a:spcAft>
                <a:buChar char="••"/>
              </a:pPr>
              <a:endParaRPr lang="fr-FR" sz="1600" dirty="0"/>
            </a:p>
            <a:p>
              <a:pPr marL="92584" lvl="1" indent="-92584" defTabSz="540068">
                <a:spcAft>
                  <a:spcPts val="600"/>
                </a:spcAft>
                <a:buChar char="••"/>
              </a:pPr>
              <a:r>
                <a:rPr lang="fr-FR" sz="1600" dirty="0"/>
                <a:t>  Application de l’</a:t>
              </a:r>
              <a:r>
                <a:rPr lang="fr-FR" sz="1600" b="1" dirty="0"/>
                <a:t>AFDM</a:t>
              </a:r>
              <a:r>
                <a:rPr lang="fr-FR" sz="1600" dirty="0"/>
                <a:t> ( Analyse Factorielle des Données Mixtes).</a:t>
              </a:r>
            </a:p>
            <a:p>
              <a:pPr marL="92584" lvl="1" indent="-92584" defTabSz="540068">
                <a:spcAft>
                  <a:spcPts val="600"/>
                </a:spcAft>
                <a:buChar char="••"/>
              </a:pPr>
              <a:endParaRPr lang="fr-FR" sz="1600" dirty="0"/>
            </a:p>
            <a:p>
              <a:pPr marL="92584" lvl="1" indent="-92584" defTabSz="540068">
                <a:spcAft>
                  <a:spcPts val="600"/>
                </a:spcAft>
                <a:buChar char="••"/>
              </a:pPr>
              <a:r>
                <a:rPr lang="fr-FR" sz="1600" b="1" dirty="0"/>
                <a:t>  </a:t>
              </a:r>
              <a:r>
                <a:rPr lang="fr-FR" sz="1600" dirty="0"/>
                <a:t>Utilisation de méthodes statistiques de classification pour la segmentation de la </a:t>
              </a:r>
              <a:r>
                <a:rPr lang="fr-FR" sz="1600" b="1" dirty="0"/>
                <a:t>RN4</a:t>
              </a:r>
              <a:r>
                <a:rPr lang="fr-FR" sz="1600" dirty="0"/>
                <a:t> :</a:t>
              </a:r>
            </a:p>
            <a:p>
              <a:pPr marL="0" lvl="1" defTabSz="540068">
                <a:spcAft>
                  <a:spcPts val="600"/>
                </a:spcAft>
              </a:pPr>
              <a:r>
                <a:rPr lang="fr-FR" sz="1600" dirty="0"/>
                <a:t>          - </a:t>
              </a:r>
              <a:r>
                <a:rPr lang="fr-FR" sz="1600" b="1" dirty="0"/>
                <a:t>K-</a:t>
              </a:r>
              <a:r>
                <a:rPr lang="fr-FR" sz="1600" b="1" dirty="0" err="1"/>
                <a:t>means</a:t>
              </a:r>
              <a:r>
                <a:rPr lang="fr-FR" sz="1600" dirty="0"/>
                <a:t> Clustering.</a:t>
              </a:r>
            </a:p>
            <a:p>
              <a:pPr marL="0" lvl="1" defTabSz="540068">
                <a:spcAft>
                  <a:spcPts val="600"/>
                </a:spcAft>
              </a:pPr>
              <a:r>
                <a:rPr lang="fr-FR" sz="1600" dirty="0"/>
                <a:t>          - </a:t>
              </a:r>
              <a:r>
                <a:rPr lang="fr-FR" sz="1600" b="1" dirty="0"/>
                <a:t>CAH</a:t>
              </a:r>
              <a:r>
                <a:rPr lang="fr-FR" sz="1600" dirty="0"/>
                <a:t> ( Classification Ascendante Hiérarchique ).</a:t>
              </a:r>
            </a:p>
            <a:p>
              <a:pPr marL="0" lvl="1" defTabSz="540068">
                <a:spcAft>
                  <a:spcPts val="600"/>
                </a:spcAft>
              </a:pPr>
              <a:endParaRPr lang="fr-FR" sz="1600" dirty="0"/>
            </a:p>
            <a:p>
              <a:pPr marL="92584" lvl="1" indent="-92584" defTabSz="540068">
                <a:spcAft>
                  <a:spcPts val="600"/>
                </a:spcAft>
                <a:buChar char="••"/>
              </a:pPr>
              <a:r>
                <a:rPr lang="fr-FR" sz="1600" dirty="0"/>
                <a:t>  Comparaison des résultats obtenus par les deux méthodes statistiques.</a:t>
              </a:r>
            </a:p>
          </p:txBody>
        </p:sp>
      </p:grpSp>
      <p:sp>
        <p:nvSpPr>
          <p:cNvPr id="8" name="Rectangle : coins arrondis 7">
            <a:extLst>
              <a:ext uri="{FF2B5EF4-FFF2-40B4-BE49-F238E27FC236}">
                <a16:creationId xmlns:a16="http://schemas.microsoft.com/office/drawing/2014/main" id="{C0CC45F0-81A0-B9AC-AC9A-C24128100EF7}"/>
              </a:ext>
            </a:extLst>
          </p:cNvPr>
          <p:cNvSpPr/>
          <p:nvPr/>
        </p:nvSpPr>
        <p:spPr>
          <a:xfrm>
            <a:off x="391886" y="279918"/>
            <a:ext cx="11581046"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OBJECTIF GENERAL DU STAGE</a:t>
            </a:r>
          </a:p>
        </p:txBody>
      </p:sp>
      <p:sp>
        <p:nvSpPr>
          <p:cNvPr id="2" name="Rectangle à coins arrondis 6">
            <a:extLst>
              <a:ext uri="{FF2B5EF4-FFF2-40B4-BE49-F238E27FC236}">
                <a16:creationId xmlns:a16="http://schemas.microsoft.com/office/drawing/2014/main" id="{352C8A73-2B4E-6BEF-2CCE-39F095946A5F}"/>
              </a:ext>
            </a:extLst>
          </p:cNvPr>
          <p:cNvSpPr/>
          <p:nvPr/>
        </p:nvSpPr>
        <p:spPr>
          <a:xfrm>
            <a:off x="10387370" y="1689934"/>
            <a:ext cx="1561350" cy="606732"/>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3" name="Rectangle à coins arrondis 7">
            <a:extLst>
              <a:ext uri="{FF2B5EF4-FFF2-40B4-BE49-F238E27FC236}">
                <a16:creationId xmlns:a16="http://schemas.microsoft.com/office/drawing/2014/main" id="{A4ECB8EE-7529-A3E7-FFFC-99917DAC6399}"/>
              </a:ext>
            </a:extLst>
          </p:cNvPr>
          <p:cNvSpPr/>
          <p:nvPr/>
        </p:nvSpPr>
        <p:spPr>
          <a:xfrm>
            <a:off x="10411582" y="2433488"/>
            <a:ext cx="1561350" cy="59597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4" name="Rectangle à coins arrondis 8">
            <a:extLst>
              <a:ext uri="{FF2B5EF4-FFF2-40B4-BE49-F238E27FC236}">
                <a16:creationId xmlns:a16="http://schemas.microsoft.com/office/drawing/2014/main" id="{911B9C9C-CE3D-69FC-B999-90C2FD2FE0A7}"/>
              </a:ext>
            </a:extLst>
          </p:cNvPr>
          <p:cNvSpPr/>
          <p:nvPr/>
        </p:nvSpPr>
        <p:spPr>
          <a:xfrm>
            <a:off x="10411582" y="3173908"/>
            <a:ext cx="1537138" cy="6261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9" name="Rectangle à coins arrondis 10">
            <a:extLst>
              <a:ext uri="{FF2B5EF4-FFF2-40B4-BE49-F238E27FC236}">
                <a16:creationId xmlns:a16="http://schemas.microsoft.com/office/drawing/2014/main" id="{1B6C4A58-32B9-2DF6-99EC-883B6BAC6C31}"/>
              </a:ext>
            </a:extLst>
          </p:cNvPr>
          <p:cNvSpPr/>
          <p:nvPr/>
        </p:nvSpPr>
        <p:spPr>
          <a:xfrm>
            <a:off x="10419199" y="3937928"/>
            <a:ext cx="1537138" cy="5795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10" name="Rectangle à coins arrondis 19">
            <a:extLst>
              <a:ext uri="{FF2B5EF4-FFF2-40B4-BE49-F238E27FC236}">
                <a16:creationId xmlns:a16="http://schemas.microsoft.com/office/drawing/2014/main" id="{BF8C4ECA-F527-2D15-FCC7-3F4BB3C13E14}"/>
              </a:ext>
            </a:extLst>
          </p:cNvPr>
          <p:cNvSpPr/>
          <p:nvPr/>
        </p:nvSpPr>
        <p:spPr>
          <a:xfrm>
            <a:off x="10418934" y="4667620"/>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11" name="Flèche vers le bas 29">
            <a:extLst>
              <a:ext uri="{FF2B5EF4-FFF2-40B4-BE49-F238E27FC236}">
                <a16:creationId xmlns:a16="http://schemas.microsoft.com/office/drawing/2014/main" id="{717AC70C-531C-5D60-16F7-578798D3D5BD}"/>
              </a:ext>
            </a:extLst>
          </p:cNvPr>
          <p:cNvSpPr/>
          <p:nvPr/>
        </p:nvSpPr>
        <p:spPr>
          <a:xfrm>
            <a:off x="11130618" y="2307195"/>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vers le bas 30">
            <a:extLst>
              <a:ext uri="{FF2B5EF4-FFF2-40B4-BE49-F238E27FC236}">
                <a16:creationId xmlns:a16="http://schemas.microsoft.com/office/drawing/2014/main" id="{44884230-E915-814C-C851-3DF5D9211972}"/>
              </a:ext>
            </a:extLst>
          </p:cNvPr>
          <p:cNvSpPr/>
          <p:nvPr/>
        </p:nvSpPr>
        <p:spPr>
          <a:xfrm>
            <a:off x="11122998" y="4533226"/>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vers le bas 31">
            <a:extLst>
              <a:ext uri="{FF2B5EF4-FFF2-40B4-BE49-F238E27FC236}">
                <a16:creationId xmlns:a16="http://schemas.microsoft.com/office/drawing/2014/main" id="{939FCC28-EE51-6813-79E0-02814A668DBB}"/>
              </a:ext>
            </a:extLst>
          </p:cNvPr>
          <p:cNvSpPr/>
          <p:nvPr/>
        </p:nvSpPr>
        <p:spPr>
          <a:xfrm>
            <a:off x="11122998" y="3046335"/>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e bas 33">
            <a:extLst>
              <a:ext uri="{FF2B5EF4-FFF2-40B4-BE49-F238E27FC236}">
                <a16:creationId xmlns:a16="http://schemas.microsoft.com/office/drawing/2014/main" id="{AF0C386D-9EBF-7AB3-3DBD-31D5F32C3B61}"/>
              </a:ext>
            </a:extLst>
          </p:cNvPr>
          <p:cNvSpPr/>
          <p:nvPr/>
        </p:nvSpPr>
        <p:spPr>
          <a:xfrm>
            <a:off x="11130618" y="3811635"/>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36126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à coins arrondis 6">
            <a:extLst>
              <a:ext uri="{FF2B5EF4-FFF2-40B4-BE49-F238E27FC236}">
                <a16:creationId xmlns:a16="http://schemas.microsoft.com/office/drawing/2014/main" id="{68A9EC9C-B369-C5FB-F75E-9C86FFF752D6}"/>
              </a:ext>
            </a:extLst>
          </p:cNvPr>
          <p:cNvSpPr/>
          <p:nvPr/>
        </p:nvSpPr>
        <p:spPr>
          <a:xfrm>
            <a:off x="10397059" y="2053828"/>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44" name="Rectangle à coins arrondis 7">
            <a:extLst>
              <a:ext uri="{FF2B5EF4-FFF2-40B4-BE49-F238E27FC236}">
                <a16:creationId xmlns:a16="http://schemas.microsoft.com/office/drawing/2014/main" id="{EB465700-C43B-7264-A278-3D7648E4B2D5}"/>
              </a:ext>
            </a:extLst>
          </p:cNvPr>
          <p:cNvSpPr/>
          <p:nvPr/>
        </p:nvSpPr>
        <p:spPr>
          <a:xfrm>
            <a:off x="10421271" y="2797382"/>
            <a:ext cx="1561350" cy="595978"/>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45" name="Rectangle à coins arrondis 8">
            <a:extLst>
              <a:ext uri="{FF2B5EF4-FFF2-40B4-BE49-F238E27FC236}">
                <a16:creationId xmlns:a16="http://schemas.microsoft.com/office/drawing/2014/main" id="{A80B5343-15F0-F56B-5F04-7208B0CB310F}"/>
              </a:ext>
            </a:extLst>
          </p:cNvPr>
          <p:cNvSpPr/>
          <p:nvPr/>
        </p:nvSpPr>
        <p:spPr>
          <a:xfrm>
            <a:off x="10421271" y="3537802"/>
            <a:ext cx="1537138" cy="6261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46" name="Rectangle à coins arrondis 10">
            <a:extLst>
              <a:ext uri="{FF2B5EF4-FFF2-40B4-BE49-F238E27FC236}">
                <a16:creationId xmlns:a16="http://schemas.microsoft.com/office/drawing/2014/main" id="{46EC9F2F-F570-4504-113F-1E6E09C70A54}"/>
              </a:ext>
            </a:extLst>
          </p:cNvPr>
          <p:cNvSpPr/>
          <p:nvPr/>
        </p:nvSpPr>
        <p:spPr>
          <a:xfrm>
            <a:off x="10428888" y="4301822"/>
            <a:ext cx="1537138" cy="5795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47" name="Rectangle à coins arrondis 13">
            <a:extLst>
              <a:ext uri="{FF2B5EF4-FFF2-40B4-BE49-F238E27FC236}">
                <a16:creationId xmlns:a16="http://schemas.microsoft.com/office/drawing/2014/main" id="{B00C9B43-674A-7755-6CD3-093684E2C1FC}"/>
              </a:ext>
            </a:extLst>
          </p:cNvPr>
          <p:cNvSpPr/>
          <p:nvPr/>
        </p:nvSpPr>
        <p:spPr>
          <a:xfrm>
            <a:off x="2631532" y="1945389"/>
            <a:ext cx="3668186" cy="462919"/>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fr-FR" sz="1600" b="1" dirty="0">
                <a:solidFill>
                  <a:srgbClr val="002060"/>
                </a:solidFill>
                <a:cs typeface="Times New Roman" pitchFamily="18" charset="0"/>
              </a:rPr>
              <a:t>Contexte général et Problématique</a:t>
            </a:r>
          </a:p>
        </p:txBody>
      </p:sp>
      <p:sp>
        <p:nvSpPr>
          <p:cNvPr id="48" name="Rectangle à coins arrondis 14">
            <a:extLst>
              <a:ext uri="{FF2B5EF4-FFF2-40B4-BE49-F238E27FC236}">
                <a16:creationId xmlns:a16="http://schemas.microsoft.com/office/drawing/2014/main" id="{0CAD76E5-51F2-E794-DE99-F043E26234D3}"/>
              </a:ext>
            </a:extLst>
          </p:cNvPr>
          <p:cNvSpPr/>
          <p:nvPr/>
        </p:nvSpPr>
        <p:spPr>
          <a:xfrm>
            <a:off x="3100212" y="2794560"/>
            <a:ext cx="3940311" cy="462919"/>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400" b="1" dirty="0">
                <a:solidFill>
                  <a:srgbClr val="002060"/>
                </a:solidFill>
                <a:cs typeface="Times New Roman" panose="02020603050405020304" pitchFamily="18" charset="0"/>
              </a:rPr>
              <a:t>Présentation</a:t>
            </a:r>
            <a:r>
              <a:rPr lang="fr-FR" sz="1400" b="1" dirty="0">
                <a:solidFill>
                  <a:srgbClr val="002060"/>
                </a:solidFill>
              </a:rPr>
              <a:t> des Données (RRN, IGN, CEREMA)</a:t>
            </a:r>
          </a:p>
        </p:txBody>
      </p:sp>
      <p:sp>
        <p:nvSpPr>
          <p:cNvPr id="49" name="Rectangle à coins arrondis 15">
            <a:extLst>
              <a:ext uri="{FF2B5EF4-FFF2-40B4-BE49-F238E27FC236}">
                <a16:creationId xmlns:a16="http://schemas.microsoft.com/office/drawing/2014/main" id="{30272F03-7EBE-4B38-BC3B-9CF40AD783AB}"/>
              </a:ext>
            </a:extLst>
          </p:cNvPr>
          <p:cNvSpPr/>
          <p:nvPr/>
        </p:nvSpPr>
        <p:spPr>
          <a:xfrm>
            <a:off x="3298444" y="3709214"/>
            <a:ext cx="4728240" cy="46291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600" b="1" dirty="0">
                <a:solidFill>
                  <a:srgbClr val="002060"/>
                </a:solidFill>
              </a:rPr>
              <a:t>Fusion des Données</a:t>
            </a:r>
          </a:p>
        </p:txBody>
      </p:sp>
      <p:sp>
        <p:nvSpPr>
          <p:cNvPr id="50" name="Rectangle à coins arrondis 17">
            <a:extLst>
              <a:ext uri="{FF2B5EF4-FFF2-40B4-BE49-F238E27FC236}">
                <a16:creationId xmlns:a16="http://schemas.microsoft.com/office/drawing/2014/main" id="{B1E5E3DF-22D8-45D4-B140-6B682E5603EC}"/>
              </a:ext>
            </a:extLst>
          </p:cNvPr>
          <p:cNvSpPr/>
          <p:nvPr/>
        </p:nvSpPr>
        <p:spPr>
          <a:xfrm>
            <a:off x="3150277" y="4638024"/>
            <a:ext cx="4037870" cy="46291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600" b="1" dirty="0">
                <a:solidFill>
                  <a:srgbClr val="002060"/>
                </a:solidFill>
              </a:rPr>
              <a:t>Analyse statistique de la base fusionnée</a:t>
            </a:r>
          </a:p>
        </p:txBody>
      </p:sp>
      <p:sp>
        <p:nvSpPr>
          <p:cNvPr id="51" name="Rectangle à coins arrondis 18">
            <a:extLst>
              <a:ext uri="{FF2B5EF4-FFF2-40B4-BE49-F238E27FC236}">
                <a16:creationId xmlns:a16="http://schemas.microsoft.com/office/drawing/2014/main" id="{2B53C4CF-B8CC-31AF-821B-04430600BFB1}"/>
              </a:ext>
            </a:extLst>
          </p:cNvPr>
          <p:cNvSpPr/>
          <p:nvPr/>
        </p:nvSpPr>
        <p:spPr>
          <a:xfrm>
            <a:off x="2661767" y="5447798"/>
            <a:ext cx="2916000" cy="46291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fr-FR" sz="1600" b="1" dirty="0">
                <a:solidFill>
                  <a:srgbClr val="002060"/>
                </a:solidFill>
                <a:cs typeface="Times New Roman" pitchFamily="18" charset="0"/>
              </a:rPr>
              <a:t>Conclusion et Perspectives</a:t>
            </a:r>
          </a:p>
        </p:txBody>
      </p:sp>
      <p:sp>
        <p:nvSpPr>
          <p:cNvPr id="52" name="Rectangle à coins arrondis 19">
            <a:extLst>
              <a:ext uri="{FF2B5EF4-FFF2-40B4-BE49-F238E27FC236}">
                <a16:creationId xmlns:a16="http://schemas.microsoft.com/office/drawing/2014/main" id="{B797C9FD-1485-FF60-51C0-543CC4829E56}"/>
              </a:ext>
            </a:extLst>
          </p:cNvPr>
          <p:cNvSpPr/>
          <p:nvPr/>
        </p:nvSpPr>
        <p:spPr>
          <a:xfrm>
            <a:off x="10428623" y="5031514"/>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cxnSp>
        <p:nvCxnSpPr>
          <p:cNvPr id="53" name="Connecteur droit 52">
            <a:extLst>
              <a:ext uri="{FF2B5EF4-FFF2-40B4-BE49-F238E27FC236}">
                <a16:creationId xmlns:a16="http://schemas.microsoft.com/office/drawing/2014/main" id="{50492563-6CE7-07A8-DF23-021AB246A38C}"/>
              </a:ext>
            </a:extLst>
          </p:cNvPr>
          <p:cNvCxnSpPr/>
          <p:nvPr/>
        </p:nvCxnSpPr>
        <p:spPr>
          <a:xfrm flipH="1">
            <a:off x="285667" y="1963157"/>
            <a:ext cx="4477" cy="395503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AutoShape 4">
            <a:extLst>
              <a:ext uri="{FF2B5EF4-FFF2-40B4-BE49-F238E27FC236}">
                <a16:creationId xmlns:a16="http://schemas.microsoft.com/office/drawing/2014/main" id="{030057F9-CA6D-BCC1-D382-6A8304F13214}"/>
              </a:ext>
            </a:extLst>
          </p:cNvPr>
          <p:cNvSpPr txBox="1">
            <a:spLocks noChangeArrowheads="1"/>
          </p:cNvSpPr>
          <p:nvPr/>
        </p:nvSpPr>
        <p:spPr bwMode="auto">
          <a:xfrm flipH="1">
            <a:off x="521042" y="1891827"/>
            <a:ext cx="1851802" cy="4150655"/>
          </a:xfrm>
          <a:prstGeom prst="moon">
            <a:avLst>
              <a:gd name="adj" fmla="val 5839"/>
            </a:avLst>
          </a:prstGeom>
          <a:solidFill>
            <a:schemeClr val="bg1"/>
          </a:solidFill>
          <a:ln w="9525" algn="ctr">
            <a:solidFill>
              <a:srgbClr val="FF0000"/>
            </a:solidFill>
            <a:miter lim="800000"/>
            <a:headEnd/>
            <a:tailEnd/>
          </a:ln>
          <a:effectLst>
            <a:glow rad="139700">
              <a:schemeClr val="accent3">
                <a:satMod val="175000"/>
                <a:alpha val="40000"/>
              </a:schemeClr>
            </a:glow>
          </a:effectLst>
          <a:scene3d>
            <a:camera prst="orthographicFront"/>
            <a:lightRig rig="threePt" dir="t"/>
          </a:scene3d>
          <a:sp3d>
            <a:bevelT/>
          </a:sp3d>
        </p:spPr>
        <p:txBody>
          <a:bodyPr wrap="none"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I</a:t>
            </a:r>
            <a:endParaRPr lang="fr-FR" dirty="0"/>
          </a:p>
        </p:txBody>
      </p:sp>
      <p:sp>
        <p:nvSpPr>
          <p:cNvPr id="55" name="Ellipse 36">
            <a:extLst>
              <a:ext uri="{FF2B5EF4-FFF2-40B4-BE49-F238E27FC236}">
                <a16:creationId xmlns:a16="http://schemas.microsoft.com/office/drawing/2014/main" id="{C706FADD-B25D-CE92-1B96-4086A807AAE9}"/>
              </a:ext>
            </a:extLst>
          </p:cNvPr>
          <p:cNvSpPr/>
          <p:nvPr/>
        </p:nvSpPr>
        <p:spPr>
          <a:xfrm>
            <a:off x="2062578" y="2048616"/>
            <a:ext cx="278803" cy="246436"/>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1</a:t>
            </a:r>
          </a:p>
        </p:txBody>
      </p:sp>
      <p:sp>
        <p:nvSpPr>
          <p:cNvPr id="56" name="Ellipse 36">
            <a:extLst>
              <a:ext uri="{FF2B5EF4-FFF2-40B4-BE49-F238E27FC236}">
                <a16:creationId xmlns:a16="http://schemas.microsoft.com/office/drawing/2014/main" id="{DF77DD6B-B5EB-EB16-6C97-D9608E606402}"/>
              </a:ext>
            </a:extLst>
          </p:cNvPr>
          <p:cNvSpPr/>
          <p:nvPr/>
        </p:nvSpPr>
        <p:spPr>
          <a:xfrm>
            <a:off x="2522366" y="2910814"/>
            <a:ext cx="278803" cy="252244"/>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2</a:t>
            </a:r>
          </a:p>
        </p:txBody>
      </p:sp>
      <p:sp>
        <p:nvSpPr>
          <p:cNvPr id="57" name="Ellipse 56">
            <a:extLst>
              <a:ext uri="{FF2B5EF4-FFF2-40B4-BE49-F238E27FC236}">
                <a16:creationId xmlns:a16="http://schemas.microsoft.com/office/drawing/2014/main" id="{67612290-1C0A-2BB7-F921-55AC6498BE0A}"/>
              </a:ext>
            </a:extLst>
          </p:cNvPr>
          <p:cNvSpPr/>
          <p:nvPr/>
        </p:nvSpPr>
        <p:spPr>
          <a:xfrm>
            <a:off x="2739176" y="3821888"/>
            <a:ext cx="252725" cy="237572"/>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3</a:t>
            </a:r>
          </a:p>
        </p:txBody>
      </p:sp>
      <p:sp>
        <p:nvSpPr>
          <p:cNvPr id="58" name="Ellipse 36">
            <a:extLst>
              <a:ext uri="{FF2B5EF4-FFF2-40B4-BE49-F238E27FC236}">
                <a16:creationId xmlns:a16="http://schemas.microsoft.com/office/drawing/2014/main" id="{A0850DC3-B889-1CE8-5617-D1C400319CD8}"/>
              </a:ext>
            </a:extLst>
          </p:cNvPr>
          <p:cNvSpPr/>
          <p:nvPr/>
        </p:nvSpPr>
        <p:spPr>
          <a:xfrm>
            <a:off x="2569971" y="4750299"/>
            <a:ext cx="278803" cy="23812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4</a:t>
            </a:r>
          </a:p>
        </p:txBody>
      </p:sp>
      <p:sp>
        <p:nvSpPr>
          <p:cNvPr id="59" name="Ellipse 36">
            <a:extLst>
              <a:ext uri="{FF2B5EF4-FFF2-40B4-BE49-F238E27FC236}">
                <a16:creationId xmlns:a16="http://schemas.microsoft.com/office/drawing/2014/main" id="{B708BAD2-9402-7F3C-E9DC-9CFFDDA1707B}"/>
              </a:ext>
            </a:extLst>
          </p:cNvPr>
          <p:cNvSpPr/>
          <p:nvPr/>
        </p:nvSpPr>
        <p:spPr>
          <a:xfrm>
            <a:off x="2062577" y="5562102"/>
            <a:ext cx="278803" cy="238754"/>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58320" tIns="0" bIns="29160"/>
          <a:lstStyle/>
          <a:p>
            <a:r>
              <a:rPr lang="fr-FR" sz="972" dirty="0">
                <a:solidFill>
                  <a:schemeClr val="tx1"/>
                </a:solidFill>
              </a:rPr>
              <a:t>5</a:t>
            </a:r>
          </a:p>
        </p:txBody>
      </p:sp>
      <p:sp>
        <p:nvSpPr>
          <p:cNvPr id="60" name="Flèche droite 37">
            <a:extLst>
              <a:ext uri="{FF2B5EF4-FFF2-40B4-BE49-F238E27FC236}">
                <a16:creationId xmlns:a16="http://schemas.microsoft.com/office/drawing/2014/main" id="{4912E3AA-5982-FF2C-6C44-99F24FECDD0A}"/>
              </a:ext>
            </a:extLst>
          </p:cNvPr>
          <p:cNvSpPr/>
          <p:nvPr/>
        </p:nvSpPr>
        <p:spPr>
          <a:xfrm>
            <a:off x="2349822" y="2081569"/>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Flèche droite 38">
            <a:extLst>
              <a:ext uri="{FF2B5EF4-FFF2-40B4-BE49-F238E27FC236}">
                <a16:creationId xmlns:a16="http://schemas.microsoft.com/office/drawing/2014/main" id="{947F293D-DD8A-1581-ADFE-27DA310F1377}"/>
              </a:ext>
            </a:extLst>
          </p:cNvPr>
          <p:cNvSpPr/>
          <p:nvPr/>
        </p:nvSpPr>
        <p:spPr>
          <a:xfrm>
            <a:off x="2819612" y="2945893"/>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Flèche droite 39">
            <a:extLst>
              <a:ext uri="{FF2B5EF4-FFF2-40B4-BE49-F238E27FC236}">
                <a16:creationId xmlns:a16="http://schemas.microsoft.com/office/drawing/2014/main" id="{DA25D863-68EB-EC24-2A72-8BB406F5A3EB}"/>
              </a:ext>
            </a:extLst>
          </p:cNvPr>
          <p:cNvSpPr/>
          <p:nvPr/>
        </p:nvSpPr>
        <p:spPr>
          <a:xfrm>
            <a:off x="3007890" y="3858653"/>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Flèche droite 40">
            <a:extLst>
              <a:ext uri="{FF2B5EF4-FFF2-40B4-BE49-F238E27FC236}">
                <a16:creationId xmlns:a16="http://schemas.microsoft.com/office/drawing/2014/main" id="{980699FB-A31A-7F8E-BCFF-05C9CD497C77}"/>
              </a:ext>
            </a:extLst>
          </p:cNvPr>
          <p:cNvSpPr/>
          <p:nvPr/>
        </p:nvSpPr>
        <p:spPr>
          <a:xfrm>
            <a:off x="2867035" y="4787339"/>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Flèche droite 41">
            <a:extLst>
              <a:ext uri="{FF2B5EF4-FFF2-40B4-BE49-F238E27FC236}">
                <a16:creationId xmlns:a16="http://schemas.microsoft.com/office/drawing/2014/main" id="{C03CE645-F3E2-1C50-2E9E-03736D006154}"/>
              </a:ext>
            </a:extLst>
          </p:cNvPr>
          <p:cNvSpPr/>
          <p:nvPr/>
        </p:nvSpPr>
        <p:spPr>
          <a:xfrm>
            <a:off x="2372844" y="5599459"/>
            <a:ext cx="224845" cy="16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 coins arrondis 64">
            <a:extLst>
              <a:ext uri="{FF2B5EF4-FFF2-40B4-BE49-F238E27FC236}">
                <a16:creationId xmlns:a16="http://schemas.microsoft.com/office/drawing/2014/main" id="{C0D60E8A-35B4-629F-CDC7-D9E97D15E98B}"/>
              </a:ext>
            </a:extLst>
          </p:cNvPr>
          <p:cNvSpPr/>
          <p:nvPr/>
        </p:nvSpPr>
        <p:spPr>
          <a:xfrm>
            <a:off x="391887" y="260159"/>
            <a:ext cx="11590734"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PLAN DE LA PRESENTATION</a:t>
            </a:r>
          </a:p>
        </p:txBody>
      </p:sp>
      <p:sp>
        <p:nvSpPr>
          <p:cNvPr id="66" name="Flèche vers le bas 29">
            <a:extLst>
              <a:ext uri="{FF2B5EF4-FFF2-40B4-BE49-F238E27FC236}">
                <a16:creationId xmlns:a16="http://schemas.microsoft.com/office/drawing/2014/main" id="{03AD8921-8496-D8B3-AE7B-147F601469C3}"/>
              </a:ext>
            </a:extLst>
          </p:cNvPr>
          <p:cNvSpPr/>
          <p:nvPr/>
        </p:nvSpPr>
        <p:spPr>
          <a:xfrm>
            <a:off x="11140307" y="267108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Flèche vers le bas 30">
            <a:extLst>
              <a:ext uri="{FF2B5EF4-FFF2-40B4-BE49-F238E27FC236}">
                <a16:creationId xmlns:a16="http://schemas.microsoft.com/office/drawing/2014/main" id="{7D4F870A-B009-7B11-D943-070F1453D14C}"/>
              </a:ext>
            </a:extLst>
          </p:cNvPr>
          <p:cNvSpPr/>
          <p:nvPr/>
        </p:nvSpPr>
        <p:spPr>
          <a:xfrm>
            <a:off x="11132687" y="4897120"/>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Flèche vers le bas 31">
            <a:extLst>
              <a:ext uri="{FF2B5EF4-FFF2-40B4-BE49-F238E27FC236}">
                <a16:creationId xmlns:a16="http://schemas.microsoft.com/office/drawing/2014/main" id="{82BF9A6D-A135-7B97-D7E7-00E9BB80E150}"/>
              </a:ext>
            </a:extLst>
          </p:cNvPr>
          <p:cNvSpPr/>
          <p:nvPr/>
        </p:nvSpPr>
        <p:spPr>
          <a:xfrm>
            <a:off x="11132687" y="341022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Flèche vers le bas 33">
            <a:extLst>
              <a:ext uri="{FF2B5EF4-FFF2-40B4-BE49-F238E27FC236}">
                <a16:creationId xmlns:a16="http://schemas.microsoft.com/office/drawing/2014/main" id="{A4F4B2FB-5F1F-7983-B029-D300F51E6872}"/>
              </a:ext>
            </a:extLst>
          </p:cNvPr>
          <p:cNvSpPr/>
          <p:nvPr/>
        </p:nvSpPr>
        <p:spPr>
          <a:xfrm>
            <a:off x="11140307" y="417552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8349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2">
            <a:extLst>
              <a:ext uri="{FF2B5EF4-FFF2-40B4-BE49-F238E27FC236}">
                <a16:creationId xmlns:a16="http://schemas.microsoft.com/office/drawing/2014/main" id="{58283071-96E8-EE05-0F25-E23A30CDEA4B}"/>
              </a:ext>
            </a:extLst>
          </p:cNvPr>
          <p:cNvSpPr txBox="1">
            <a:spLocks/>
          </p:cNvSpPr>
          <p:nvPr/>
        </p:nvSpPr>
        <p:spPr>
          <a:xfrm>
            <a:off x="153754" y="886407"/>
            <a:ext cx="3559830" cy="606489"/>
          </a:xfrm>
          <a:prstGeom prst="rect">
            <a:avLst/>
          </a:prstGeom>
          <a:ln>
            <a:noFill/>
          </a:ln>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1600" dirty="0">
              <a:latin typeface="+mj-lt"/>
              <a:cs typeface="Times New Roman" panose="02020603050405020304" pitchFamily="18" charset="0"/>
            </a:endParaRPr>
          </a:p>
          <a:p>
            <a:pPr marL="688658" lvl="1" indent="-231458">
              <a:buFont typeface="Wingdings" panose="05000000000000000000" pitchFamily="2" charset="2"/>
              <a:buChar char="Ø"/>
            </a:pPr>
            <a:r>
              <a:rPr lang="fr-FR" sz="7200" b="1" i="1" dirty="0">
                <a:solidFill>
                  <a:srgbClr val="FF0000"/>
                </a:solidFill>
                <a:latin typeface="+mj-lt"/>
                <a:cs typeface="Times New Roman" panose="02020603050405020304" pitchFamily="18" charset="0"/>
              </a:rPr>
              <a:t>Trois sources de données :</a:t>
            </a:r>
          </a:p>
          <a:p>
            <a:pPr marL="457200" lvl="1" indent="0">
              <a:buNone/>
            </a:pPr>
            <a:r>
              <a:rPr lang="fr-FR" sz="2200" b="1" i="1" dirty="0">
                <a:solidFill>
                  <a:srgbClr val="FF0000"/>
                </a:solidFill>
                <a:latin typeface="+mj-lt"/>
                <a:cs typeface="Times New Roman" panose="02020603050405020304" pitchFamily="18" charset="0"/>
              </a:rPr>
              <a:t>    </a:t>
            </a:r>
          </a:p>
          <a:p>
            <a:pPr marL="457200" lvl="1" indent="0">
              <a:buNone/>
            </a:pPr>
            <a:r>
              <a:rPr lang="fr-FR" dirty="0">
                <a:cs typeface="Times New Roman" panose="02020603050405020304" pitchFamily="18" charset="0"/>
              </a:rPr>
              <a:t>  </a:t>
            </a:r>
            <a:endParaRPr lang="fr-FR" sz="1296" dirty="0">
              <a:latin typeface="Times New Roman" panose="02020603050405020304" pitchFamily="18" charset="0"/>
              <a:cs typeface="Times New Roman" panose="02020603050405020304" pitchFamily="18" charset="0"/>
            </a:endParaRPr>
          </a:p>
          <a:p>
            <a:endParaRPr lang="fr-FR" sz="1296" dirty="0">
              <a:latin typeface="Times New Roman" panose="02020603050405020304" pitchFamily="18" charset="0"/>
              <a:cs typeface="Times New Roman" panose="02020603050405020304" pitchFamily="18" charset="0"/>
            </a:endParaRPr>
          </a:p>
          <a:p>
            <a:endParaRPr lang="fr-FR" sz="1296" dirty="0">
              <a:latin typeface="Times New Roman" panose="02020603050405020304" pitchFamily="18" charset="0"/>
              <a:cs typeface="Times New Roman" panose="02020603050405020304" pitchFamily="18" charset="0"/>
            </a:endParaRPr>
          </a:p>
          <a:p>
            <a:endParaRPr lang="fr-FR" sz="1296" dirty="0">
              <a:latin typeface="Times New Roman" panose="02020603050405020304" pitchFamily="18" charset="0"/>
              <a:cs typeface="Times New Roman" panose="02020603050405020304" pitchFamily="18" charset="0"/>
            </a:endParaRPr>
          </a:p>
          <a:p>
            <a:endParaRPr lang="fr-FR" sz="1296" dirty="0">
              <a:latin typeface="Times New Roman" panose="02020603050405020304" pitchFamily="18" charset="0"/>
              <a:cs typeface="Times New Roman" panose="02020603050405020304" pitchFamily="18" charset="0"/>
            </a:endParaRPr>
          </a:p>
          <a:p>
            <a:endParaRPr lang="fr-FR" sz="1296" dirty="0">
              <a:latin typeface="Times New Roman" panose="02020603050405020304" pitchFamily="18" charset="0"/>
              <a:cs typeface="Times New Roman" panose="02020603050405020304" pitchFamily="18" charset="0"/>
            </a:endParaRPr>
          </a:p>
          <a:p>
            <a:endParaRPr lang="fr-FR" sz="1296" dirty="0">
              <a:latin typeface="Times New Roman" panose="02020603050405020304" pitchFamily="18" charset="0"/>
              <a:cs typeface="Times New Roman" panose="02020603050405020304" pitchFamily="18" charset="0"/>
            </a:endParaRPr>
          </a:p>
          <a:p>
            <a:endParaRPr lang="fr-FR" sz="1296" dirty="0">
              <a:latin typeface="Times New Roman" panose="02020603050405020304" pitchFamily="18" charset="0"/>
              <a:cs typeface="Times New Roman" panose="02020603050405020304" pitchFamily="18" charset="0"/>
            </a:endParaRPr>
          </a:p>
          <a:p>
            <a:pPr>
              <a:lnSpc>
                <a:spcPct val="150000"/>
              </a:lnSpc>
            </a:pPr>
            <a:endParaRPr lang="fr-FR" sz="972" dirty="0">
              <a:latin typeface="+mj-lt"/>
              <a:cs typeface="Times New Roman" panose="02020603050405020304" pitchFamily="18" charset="0"/>
            </a:endParaRPr>
          </a:p>
          <a:p>
            <a:pPr marL="138876" indent="-138876">
              <a:lnSpc>
                <a:spcPct val="150000"/>
              </a:lnSpc>
            </a:pPr>
            <a:endParaRPr lang="fr-FR" sz="972" dirty="0">
              <a:latin typeface="Times New Roman" panose="02020603050405020304" pitchFamily="18" charset="0"/>
              <a:cs typeface="Times New Roman" panose="02020603050405020304" pitchFamily="18" charset="0"/>
            </a:endParaRPr>
          </a:p>
        </p:txBody>
      </p:sp>
      <p:sp>
        <p:nvSpPr>
          <p:cNvPr id="15" name="Espace réservé du texte 2">
            <a:extLst>
              <a:ext uri="{FF2B5EF4-FFF2-40B4-BE49-F238E27FC236}">
                <a16:creationId xmlns:a16="http://schemas.microsoft.com/office/drawing/2014/main" id="{56595ADB-E211-59CF-304B-40C9245F40C7}"/>
              </a:ext>
            </a:extLst>
          </p:cNvPr>
          <p:cNvSpPr txBox="1">
            <a:spLocks/>
          </p:cNvSpPr>
          <p:nvPr/>
        </p:nvSpPr>
        <p:spPr>
          <a:xfrm>
            <a:off x="0" y="3180015"/>
            <a:ext cx="10264140" cy="34854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3162" lvl="1" indent="-285750">
              <a:buFont typeface="Wingdings" panose="05000000000000000000" pitchFamily="2" charset="2"/>
              <a:buChar char="Ø"/>
            </a:pPr>
            <a:endParaRPr lang="fr-FR" sz="1600" b="1" dirty="0"/>
          </a:p>
          <a:p>
            <a:pPr marL="373162" lvl="1" indent="-285750">
              <a:buFont typeface="Wingdings" panose="05000000000000000000" pitchFamily="2" charset="2"/>
              <a:buChar char="Ø"/>
            </a:pPr>
            <a:r>
              <a:rPr lang="fr-FR" sz="1600" b="1" dirty="0"/>
              <a:t>Chaque section de route est définie par :</a:t>
            </a:r>
          </a:p>
          <a:p>
            <a:pPr marL="87412" lvl="1"/>
            <a:endParaRPr lang="fr-FR" sz="1600" dirty="0"/>
          </a:p>
          <a:p>
            <a:pPr lvl="2">
              <a:lnSpc>
                <a:spcPct val="110000"/>
              </a:lnSpc>
              <a:spcBef>
                <a:spcPts val="0"/>
              </a:spcBef>
              <a:buFont typeface="Wingdings" panose="05000000000000000000" pitchFamily="2" charset="2"/>
              <a:buChar char="v"/>
            </a:pPr>
            <a:r>
              <a:rPr lang="fr-FR" sz="1600" dirty="0"/>
              <a:t> </a:t>
            </a:r>
            <a:r>
              <a:rPr lang="fr-FR" sz="1600" b="1" dirty="0"/>
              <a:t>Son nom </a:t>
            </a:r>
            <a:r>
              <a:rPr lang="fr-FR" sz="1600" dirty="0"/>
              <a:t>(nom de la route)</a:t>
            </a:r>
          </a:p>
          <a:p>
            <a:pPr lvl="2">
              <a:lnSpc>
                <a:spcPct val="110000"/>
              </a:lnSpc>
              <a:spcBef>
                <a:spcPts val="0"/>
              </a:spcBef>
              <a:buFont typeface="Wingdings" panose="05000000000000000000" pitchFamily="2" charset="2"/>
              <a:buChar char="v"/>
            </a:pPr>
            <a:r>
              <a:rPr lang="fr-FR" sz="1600" dirty="0"/>
              <a:t> </a:t>
            </a:r>
            <a:r>
              <a:rPr lang="fr-FR" sz="1600" b="1" dirty="0"/>
              <a:t>Sa longueur </a:t>
            </a:r>
            <a:r>
              <a:rPr lang="fr-FR" sz="1600" dirty="0"/>
              <a:t>(en Km)</a:t>
            </a:r>
          </a:p>
          <a:p>
            <a:pPr lvl="2">
              <a:lnSpc>
                <a:spcPct val="110000"/>
              </a:lnSpc>
              <a:spcBef>
                <a:spcPts val="0"/>
              </a:spcBef>
              <a:buFont typeface="Wingdings" panose="05000000000000000000" pitchFamily="2" charset="2"/>
              <a:buChar char="v"/>
            </a:pPr>
            <a:r>
              <a:rPr lang="fr-FR" sz="1600" dirty="0"/>
              <a:t> </a:t>
            </a:r>
            <a:r>
              <a:rPr lang="fr-FR" sz="1600" b="1" dirty="0"/>
              <a:t>Son Point de Repère PR </a:t>
            </a:r>
            <a:r>
              <a:rPr lang="fr-FR" sz="1600" dirty="0"/>
              <a:t>localisé par des coordonnées Lambert 93 (X, Y, Z)</a:t>
            </a:r>
          </a:p>
          <a:p>
            <a:pPr lvl="2">
              <a:lnSpc>
                <a:spcPct val="110000"/>
              </a:lnSpc>
              <a:spcBef>
                <a:spcPts val="0"/>
              </a:spcBef>
              <a:buFont typeface="Wingdings" panose="05000000000000000000" pitchFamily="2" charset="2"/>
              <a:buChar char="v"/>
            </a:pPr>
            <a:r>
              <a:rPr lang="fr-FR" sz="1600" b="1" dirty="0"/>
              <a:t> </a:t>
            </a:r>
            <a:r>
              <a:rPr lang="fr-FR" sz="1600" b="1" dirty="0" err="1"/>
              <a:t>depPr</a:t>
            </a:r>
            <a:r>
              <a:rPr lang="fr-FR" sz="1600" dirty="0"/>
              <a:t> = département où se situe le PR </a:t>
            </a:r>
          </a:p>
          <a:p>
            <a:pPr lvl="2">
              <a:lnSpc>
                <a:spcPct val="110000"/>
              </a:lnSpc>
              <a:spcBef>
                <a:spcPts val="0"/>
              </a:spcBef>
              <a:buFont typeface="Wingdings" panose="05000000000000000000" pitchFamily="2" charset="2"/>
              <a:buChar char="v"/>
            </a:pPr>
            <a:r>
              <a:rPr lang="fr-FR" sz="1600" b="1" dirty="0"/>
              <a:t> abs</a:t>
            </a:r>
            <a:r>
              <a:rPr lang="fr-FR" sz="1600" dirty="0"/>
              <a:t> = abscisse ou distance (en mètres) séparant le point par rapport au PR auquel il se rattache</a:t>
            </a:r>
          </a:p>
          <a:p>
            <a:pPr lvl="2">
              <a:lnSpc>
                <a:spcPct val="110000"/>
              </a:lnSpc>
              <a:spcBef>
                <a:spcPts val="0"/>
              </a:spcBef>
              <a:buFont typeface="Wingdings" panose="05000000000000000000" pitchFamily="2" charset="2"/>
              <a:buChar char="v"/>
            </a:pPr>
            <a:r>
              <a:rPr lang="fr-FR" sz="1600" b="1" dirty="0"/>
              <a:t> cote</a:t>
            </a:r>
            <a:r>
              <a:rPr lang="fr-FR" sz="1600" dirty="0"/>
              <a:t> = précise si le PR se trouve sur une chaussée séparée à droite (D) ou à gauche (G) ou sur une route à chaussée unique (I)</a:t>
            </a:r>
          </a:p>
          <a:p>
            <a:pPr lvl="2">
              <a:lnSpc>
                <a:spcPct val="110000"/>
              </a:lnSpc>
              <a:spcBef>
                <a:spcPts val="0"/>
              </a:spcBef>
              <a:buFont typeface="Wingdings" panose="05000000000000000000" pitchFamily="2" charset="2"/>
              <a:buChar char="v"/>
            </a:pPr>
            <a:r>
              <a:rPr lang="fr-FR" sz="1600" dirty="0"/>
              <a:t> </a:t>
            </a:r>
            <a:r>
              <a:rPr lang="fr-FR" sz="1600" b="1" dirty="0"/>
              <a:t>concession</a:t>
            </a:r>
            <a:r>
              <a:rPr lang="fr-FR" sz="1600" dirty="0"/>
              <a:t> = indique si la section est concédée (C) ou non (N)</a:t>
            </a:r>
          </a:p>
          <a:p>
            <a:pPr lvl="2">
              <a:lnSpc>
                <a:spcPct val="110000"/>
              </a:lnSpc>
              <a:spcBef>
                <a:spcPts val="0"/>
              </a:spcBef>
              <a:buFont typeface="Wingdings" panose="05000000000000000000" pitchFamily="2" charset="2"/>
              <a:buChar char="v"/>
            </a:pPr>
            <a:r>
              <a:rPr lang="fr-FR" sz="1600" dirty="0"/>
              <a:t> </a:t>
            </a:r>
            <a:r>
              <a:rPr lang="fr-FR" sz="1600" b="1" dirty="0"/>
              <a:t>Etat de la chaussée = </a:t>
            </a:r>
            <a:r>
              <a:rPr lang="fr-FR" sz="1600" dirty="0"/>
              <a:t>Bon état (BE), état Moyen (EM) ou Mauvais état (ME). </a:t>
            </a:r>
            <a:endParaRPr lang="fr-FR" sz="1050" dirty="0">
              <a:solidFill>
                <a:srgbClr val="00B050"/>
              </a:solidFill>
            </a:endParaRPr>
          </a:p>
          <a:p>
            <a:pPr>
              <a:lnSpc>
                <a:spcPct val="100000"/>
              </a:lnSpc>
            </a:pPr>
            <a:endParaRPr lang="fr-FR" sz="900" dirty="0"/>
          </a:p>
        </p:txBody>
      </p:sp>
      <p:sp>
        <p:nvSpPr>
          <p:cNvPr id="18" name="Rectangle : coins arrondis 17">
            <a:extLst>
              <a:ext uri="{FF2B5EF4-FFF2-40B4-BE49-F238E27FC236}">
                <a16:creationId xmlns:a16="http://schemas.microsoft.com/office/drawing/2014/main" id="{1715983C-AA45-0130-58E4-4CEA82EC1BD5}"/>
              </a:ext>
            </a:extLst>
          </p:cNvPr>
          <p:cNvSpPr/>
          <p:nvPr/>
        </p:nvSpPr>
        <p:spPr>
          <a:xfrm>
            <a:off x="334149" y="1431877"/>
            <a:ext cx="9595842" cy="1656555"/>
          </a:xfrm>
          <a:prstGeom prst="roundRect">
            <a:avLst/>
          </a:prstGeom>
          <a:solidFill>
            <a:schemeClr val="accent4">
              <a:lumMod val="60000"/>
              <a:lumOff val="40000"/>
            </a:schemeClr>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457200" lvl="1" indent="0">
              <a:buNone/>
            </a:pPr>
            <a:endParaRPr lang="fr-FR" sz="2100" b="1" i="1" dirty="0">
              <a:cs typeface="Times New Roman" panose="02020603050405020304" pitchFamily="18" charset="0"/>
            </a:endParaRPr>
          </a:p>
          <a:p>
            <a:pPr marL="457200" lvl="1" indent="0">
              <a:buNone/>
            </a:pPr>
            <a:r>
              <a:rPr lang="fr-FR" sz="2100" b="1" i="1" dirty="0">
                <a:cs typeface="Times New Roman" panose="02020603050405020304" pitchFamily="18" charset="0"/>
              </a:rPr>
              <a:t>1- Les données RRN ( </a:t>
            </a:r>
            <a:r>
              <a:rPr lang="fr-FR" sz="2100" b="1" i="1" dirty="0"/>
              <a:t>Ministère de l’écologie et de la transition énergétique ):</a:t>
            </a:r>
          </a:p>
          <a:p>
            <a:pPr marL="457200" lvl="1" indent="0">
              <a:buNone/>
            </a:pPr>
            <a:r>
              <a:rPr lang="fr-FR" sz="2100" b="1" i="1" dirty="0">
                <a:cs typeface="Times New Roman" panose="02020603050405020304" pitchFamily="18" charset="0"/>
              </a:rPr>
              <a:t>                </a:t>
            </a:r>
            <a:r>
              <a:rPr lang="fr-FR" sz="2100" i="1" dirty="0">
                <a:solidFill>
                  <a:srgbClr val="FF0000"/>
                </a:solidFill>
                <a:cs typeface="Times New Roman" panose="02020603050405020304" pitchFamily="18" charset="0"/>
              </a:rPr>
              <a:t>( 3409 individus, 39 variables )</a:t>
            </a:r>
          </a:p>
          <a:p>
            <a:pPr marL="457200" lvl="1" indent="0">
              <a:buNone/>
            </a:pPr>
            <a:r>
              <a:rPr lang="fr-FR" sz="2100" b="1" i="1" dirty="0">
                <a:cs typeface="Times New Roman" panose="02020603050405020304" pitchFamily="18" charset="0"/>
              </a:rPr>
              <a:t> </a:t>
            </a:r>
            <a:r>
              <a:rPr lang="fr-FR" sz="1800" dirty="0">
                <a:cs typeface="Times New Roman" panose="02020603050405020304" pitchFamily="18" charset="0"/>
              </a:rPr>
              <a:t>Nature des routes;</a:t>
            </a:r>
            <a:r>
              <a:rPr lang="fr-FR" sz="1800" b="0" dirty="0">
                <a:solidFill>
                  <a:schemeClr val="tx1"/>
                </a:solidFill>
                <a:cs typeface="Times New Roman" panose="02020603050405020304" pitchFamily="18" charset="0"/>
              </a:rPr>
              <a:t> Liaisons du réseau routier national; Largeur des routes; Nombre de Voies par chaussée sur le RRN ; Trafic moyen journalier annuel ; Carrefours du RRN ; …</a:t>
            </a:r>
            <a:endParaRPr lang="fr-FR" sz="1800" u="sng" dirty="0">
              <a:latin typeface="+mj-lt"/>
              <a:cs typeface="Times New Roman" panose="02020603050405020304" pitchFamily="18" charset="0"/>
            </a:endParaRPr>
          </a:p>
          <a:p>
            <a:pPr algn="ctr"/>
            <a:endParaRPr lang="fr-FR" dirty="0"/>
          </a:p>
        </p:txBody>
      </p:sp>
      <p:sp>
        <p:nvSpPr>
          <p:cNvPr id="16" name="Rectangle : coins arrondis 15">
            <a:extLst>
              <a:ext uri="{FF2B5EF4-FFF2-40B4-BE49-F238E27FC236}">
                <a16:creationId xmlns:a16="http://schemas.microsoft.com/office/drawing/2014/main" id="{FE8C88F2-ABC8-B9DD-21D8-502B20CCB604}"/>
              </a:ext>
            </a:extLst>
          </p:cNvPr>
          <p:cNvSpPr/>
          <p:nvPr/>
        </p:nvSpPr>
        <p:spPr>
          <a:xfrm>
            <a:off x="334149" y="270587"/>
            <a:ext cx="11638783"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PRESENTATION DES DONNEES RRN (INFRASTRUCTURE ROUTIERE)</a:t>
            </a:r>
          </a:p>
        </p:txBody>
      </p:sp>
      <p:sp>
        <p:nvSpPr>
          <p:cNvPr id="13" name="Rectangle à coins arrondis 6">
            <a:extLst>
              <a:ext uri="{FF2B5EF4-FFF2-40B4-BE49-F238E27FC236}">
                <a16:creationId xmlns:a16="http://schemas.microsoft.com/office/drawing/2014/main" id="{8F20E2BD-C5DE-1FD3-F892-90A1E72D6D85}"/>
              </a:ext>
            </a:extLst>
          </p:cNvPr>
          <p:cNvSpPr/>
          <p:nvPr/>
        </p:nvSpPr>
        <p:spPr>
          <a:xfrm>
            <a:off x="10387370" y="1431877"/>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17" name="Rectangle à coins arrondis 7">
            <a:extLst>
              <a:ext uri="{FF2B5EF4-FFF2-40B4-BE49-F238E27FC236}">
                <a16:creationId xmlns:a16="http://schemas.microsoft.com/office/drawing/2014/main" id="{3029ABFD-836B-5908-E778-010CC7499FA5}"/>
              </a:ext>
            </a:extLst>
          </p:cNvPr>
          <p:cNvSpPr/>
          <p:nvPr/>
        </p:nvSpPr>
        <p:spPr>
          <a:xfrm>
            <a:off x="10411582" y="2175431"/>
            <a:ext cx="1561350" cy="595978"/>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19" name="Rectangle à coins arrondis 8">
            <a:extLst>
              <a:ext uri="{FF2B5EF4-FFF2-40B4-BE49-F238E27FC236}">
                <a16:creationId xmlns:a16="http://schemas.microsoft.com/office/drawing/2014/main" id="{880C7BD4-539B-CDF5-4F08-C97AE69B45A4}"/>
              </a:ext>
            </a:extLst>
          </p:cNvPr>
          <p:cNvSpPr/>
          <p:nvPr/>
        </p:nvSpPr>
        <p:spPr>
          <a:xfrm>
            <a:off x="10411582" y="2915851"/>
            <a:ext cx="1537138" cy="6261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20" name="Rectangle à coins arrondis 10">
            <a:extLst>
              <a:ext uri="{FF2B5EF4-FFF2-40B4-BE49-F238E27FC236}">
                <a16:creationId xmlns:a16="http://schemas.microsoft.com/office/drawing/2014/main" id="{1C3CB4F6-A65F-1292-FBA1-983FF1546C9E}"/>
              </a:ext>
            </a:extLst>
          </p:cNvPr>
          <p:cNvSpPr/>
          <p:nvPr/>
        </p:nvSpPr>
        <p:spPr>
          <a:xfrm>
            <a:off x="10419199" y="3679871"/>
            <a:ext cx="1537138" cy="5795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21" name="Rectangle à coins arrondis 19">
            <a:extLst>
              <a:ext uri="{FF2B5EF4-FFF2-40B4-BE49-F238E27FC236}">
                <a16:creationId xmlns:a16="http://schemas.microsoft.com/office/drawing/2014/main" id="{9F577B32-E59F-749A-9C38-7784B88F1604}"/>
              </a:ext>
            </a:extLst>
          </p:cNvPr>
          <p:cNvSpPr/>
          <p:nvPr/>
        </p:nvSpPr>
        <p:spPr>
          <a:xfrm>
            <a:off x="10418934" y="4409563"/>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22" name="Flèche vers le bas 29">
            <a:extLst>
              <a:ext uri="{FF2B5EF4-FFF2-40B4-BE49-F238E27FC236}">
                <a16:creationId xmlns:a16="http://schemas.microsoft.com/office/drawing/2014/main" id="{9F92DA78-559B-9A50-5B75-86CDCC3BD92C}"/>
              </a:ext>
            </a:extLst>
          </p:cNvPr>
          <p:cNvSpPr/>
          <p:nvPr/>
        </p:nvSpPr>
        <p:spPr>
          <a:xfrm>
            <a:off x="11130618" y="204913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vers le bas 30">
            <a:extLst>
              <a:ext uri="{FF2B5EF4-FFF2-40B4-BE49-F238E27FC236}">
                <a16:creationId xmlns:a16="http://schemas.microsoft.com/office/drawing/2014/main" id="{69154665-6791-95A7-5447-1199C0D8BA66}"/>
              </a:ext>
            </a:extLst>
          </p:cNvPr>
          <p:cNvSpPr/>
          <p:nvPr/>
        </p:nvSpPr>
        <p:spPr>
          <a:xfrm>
            <a:off x="11122998" y="4275169"/>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vers le bas 31">
            <a:extLst>
              <a:ext uri="{FF2B5EF4-FFF2-40B4-BE49-F238E27FC236}">
                <a16:creationId xmlns:a16="http://schemas.microsoft.com/office/drawing/2014/main" id="{1F8DB532-27B0-D68F-9BDB-D9DC3478639B}"/>
              </a:ext>
            </a:extLst>
          </p:cNvPr>
          <p:cNvSpPr/>
          <p:nvPr/>
        </p:nvSpPr>
        <p:spPr>
          <a:xfrm>
            <a:off x="11122998" y="278827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e bas 33">
            <a:extLst>
              <a:ext uri="{FF2B5EF4-FFF2-40B4-BE49-F238E27FC236}">
                <a16:creationId xmlns:a16="http://schemas.microsoft.com/office/drawing/2014/main" id="{C1B9F66B-A987-F6DE-4108-6D0552EF401E}"/>
              </a:ext>
            </a:extLst>
          </p:cNvPr>
          <p:cNvSpPr/>
          <p:nvPr/>
        </p:nvSpPr>
        <p:spPr>
          <a:xfrm>
            <a:off x="11130618" y="3553578"/>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42124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092150B6-8DA4-6536-9153-F31F6C4CFA79}"/>
              </a:ext>
            </a:extLst>
          </p:cNvPr>
          <p:cNvGrpSpPr/>
          <p:nvPr/>
        </p:nvGrpSpPr>
        <p:grpSpPr>
          <a:xfrm>
            <a:off x="707572" y="1421263"/>
            <a:ext cx="9323717" cy="4552441"/>
            <a:chOff x="1002101" y="1615754"/>
            <a:chExt cx="8503129" cy="3921127"/>
          </a:xfrm>
        </p:grpSpPr>
        <p:pic>
          <p:nvPicPr>
            <p:cNvPr id="14" name="Image 13">
              <a:extLst>
                <a:ext uri="{FF2B5EF4-FFF2-40B4-BE49-F238E27FC236}">
                  <a16:creationId xmlns:a16="http://schemas.microsoft.com/office/drawing/2014/main" id="{CB3640B4-59FC-D8B7-950C-7A67022430DE}"/>
                </a:ext>
              </a:extLst>
            </p:cNvPr>
            <p:cNvPicPr/>
            <p:nvPr/>
          </p:nvPicPr>
          <p:blipFill>
            <a:blip r:embed="rId2"/>
            <a:stretch>
              <a:fillRect/>
            </a:stretch>
          </p:blipFill>
          <p:spPr>
            <a:xfrm>
              <a:off x="3911701" y="1615754"/>
              <a:ext cx="2759153" cy="1814578"/>
            </a:xfrm>
            <a:prstGeom prst="rect">
              <a:avLst/>
            </a:prstGeom>
          </p:spPr>
        </p:pic>
        <p:pic>
          <p:nvPicPr>
            <p:cNvPr id="15" name="Image 14">
              <a:extLst>
                <a:ext uri="{FF2B5EF4-FFF2-40B4-BE49-F238E27FC236}">
                  <a16:creationId xmlns:a16="http://schemas.microsoft.com/office/drawing/2014/main" id="{A0772E61-5992-98B4-AE33-0BE20424968F}"/>
                </a:ext>
              </a:extLst>
            </p:cNvPr>
            <p:cNvPicPr/>
            <p:nvPr/>
          </p:nvPicPr>
          <p:blipFill>
            <a:blip r:embed="rId3"/>
            <a:stretch>
              <a:fillRect/>
            </a:stretch>
          </p:blipFill>
          <p:spPr>
            <a:xfrm>
              <a:off x="1077324" y="1615754"/>
              <a:ext cx="2759153" cy="1814576"/>
            </a:xfrm>
            <a:prstGeom prst="rect">
              <a:avLst/>
            </a:prstGeom>
          </p:spPr>
        </p:pic>
        <p:pic>
          <p:nvPicPr>
            <p:cNvPr id="16" name="Image 15">
              <a:extLst>
                <a:ext uri="{FF2B5EF4-FFF2-40B4-BE49-F238E27FC236}">
                  <a16:creationId xmlns:a16="http://schemas.microsoft.com/office/drawing/2014/main" id="{6AA96B46-74E8-7C4D-B3B7-345E6660E705}"/>
                </a:ext>
              </a:extLst>
            </p:cNvPr>
            <p:cNvPicPr/>
            <p:nvPr/>
          </p:nvPicPr>
          <p:blipFill>
            <a:blip r:embed="rId4"/>
            <a:stretch>
              <a:fillRect/>
            </a:stretch>
          </p:blipFill>
          <p:spPr>
            <a:xfrm>
              <a:off x="6746077" y="1615754"/>
              <a:ext cx="2759153" cy="1814576"/>
            </a:xfrm>
            <a:prstGeom prst="rect">
              <a:avLst/>
            </a:prstGeom>
          </p:spPr>
        </p:pic>
        <p:pic>
          <p:nvPicPr>
            <p:cNvPr id="17" name="Image 16">
              <a:extLst>
                <a:ext uri="{FF2B5EF4-FFF2-40B4-BE49-F238E27FC236}">
                  <a16:creationId xmlns:a16="http://schemas.microsoft.com/office/drawing/2014/main" id="{CC3A79D1-394C-FE69-EB70-959A0EF770E3}"/>
                </a:ext>
              </a:extLst>
            </p:cNvPr>
            <p:cNvPicPr/>
            <p:nvPr/>
          </p:nvPicPr>
          <p:blipFill>
            <a:blip r:embed="rId5"/>
            <a:stretch>
              <a:fillRect/>
            </a:stretch>
          </p:blipFill>
          <p:spPr>
            <a:xfrm>
              <a:off x="1077324" y="3492723"/>
              <a:ext cx="4030523" cy="2043600"/>
            </a:xfrm>
            <a:prstGeom prst="rect">
              <a:avLst/>
            </a:prstGeom>
          </p:spPr>
        </p:pic>
        <p:pic>
          <p:nvPicPr>
            <p:cNvPr id="18" name="Image 17">
              <a:extLst>
                <a:ext uri="{FF2B5EF4-FFF2-40B4-BE49-F238E27FC236}">
                  <a16:creationId xmlns:a16="http://schemas.microsoft.com/office/drawing/2014/main" id="{F3EE5685-71DE-3C00-B0C9-3790F0ECAF8A}"/>
                </a:ext>
              </a:extLst>
            </p:cNvPr>
            <p:cNvPicPr/>
            <p:nvPr/>
          </p:nvPicPr>
          <p:blipFill>
            <a:blip r:embed="rId6"/>
            <a:stretch>
              <a:fillRect/>
            </a:stretch>
          </p:blipFill>
          <p:spPr>
            <a:xfrm>
              <a:off x="5167084" y="3492723"/>
              <a:ext cx="4338146" cy="2043600"/>
            </a:xfrm>
            <a:prstGeom prst="rect">
              <a:avLst/>
            </a:prstGeom>
          </p:spPr>
        </p:pic>
        <p:sp>
          <p:nvSpPr>
            <p:cNvPr id="19" name="ZoneTexte 18">
              <a:extLst>
                <a:ext uri="{FF2B5EF4-FFF2-40B4-BE49-F238E27FC236}">
                  <a16:creationId xmlns:a16="http://schemas.microsoft.com/office/drawing/2014/main" id="{2F37226F-B1D4-A089-1BB6-5EDF8D344D4C}"/>
                </a:ext>
              </a:extLst>
            </p:cNvPr>
            <p:cNvSpPr txBox="1"/>
            <p:nvPr/>
          </p:nvSpPr>
          <p:spPr>
            <a:xfrm>
              <a:off x="1002101" y="2966115"/>
              <a:ext cx="611970" cy="455965"/>
            </a:xfrm>
            <a:prstGeom prst="rect">
              <a:avLst/>
            </a:prstGeom>
            <a:noFill/>
          </p:spPr>
          <p:txBody>
            <a:bodyPr wrap="square" rtlCol="0">
              <a:spAutoFit/>
            </a:bodyPr>
            <a:lstStyle/>
            <a:p>
              <a:pPr algn="ctr"/>
              <a:r>
                <a:rPr lang="fr-FR" b="1" dirty="0">
                  <a:solidFill>
                    <a:srgbClr val="002060"/>
                  </a:solidFill>
                </a:rPr>
                <a:t>(a)</a:t>
              </a:r>
            </a:p>
          </p:txBody>
        </p:sp>
        <p:sp>
          <p:nvSpPr>
            <p:cNvPr id="20" name="ZoneTexte 19">
              <a:extLst>
                <a:ext uri="{FF2B5EF4-FFF2-40B4-BE49-F238E27FC236}">
                  <a16:creationId xmlns:a16="http://schemas.microsoft.com/office/drawing/2014/main" id="{C9A77F94-0382-B3AF-D22B-B48773CA1141}"/>
                </a:ext>
              </a:extLst>
            </p:cNvPr>
            <p:cNvSpPr txBox="1"/>
            <p:nvPr/>
          </p:nvSpPr>
          <p:spPr>
            <a:xfrm>
              <a:off x="1077324" y="5080916"/>
              <a:ext cx="611970" cy="455965"/>
            </a:xfrm>
            <a:prstGeom prst="rect">
              <a:avLst/>
            </a:prstGeom>
            <a:noFill/>
          </p:spPr>
          <p:txBody>
            <a:bodyPr wrap="square" rtlCol="0">
              <a:spAutoFit/>
            </a:bodyPr>
            <a:lstStyle/>
            <a:p>
              <a:pPr algn="ctr"/>
              <a:r>
                <a:rPr lang="fr-FR" b="1" dirty="0">
                  <a:solidFill>
                    <a:srgbClr val="002060"/>
                  </a:solidFill>
                </a:rPr>
                <a:t>(d)</a:t>
              </a:r>
            </a:p>
          </p:txBody>
        </p:sp>
        <p:sp>
          <p:nvSpPr>
            <p:cNvPr id="21" name="ZoneTexte 20">
              <a:extLst>
                <a:ext uri="{FF2B5EF4-FFF2-40B4-BE49-F238E27FC236}">
                  <a16:creationId xmlns:a16="http://schemas.microsoft.com/office/drawing/2014/main" id="{B2C52954-A01E-0324-2DAE-7C2E7BED793D}"/>
                </a:ext>
              </a:extLst>
            </p:cNvPr>
            <p:cNvSpPr txBox="1"/>
            <p:nvPr/>
          </p:nvSpPr>
          <p:spPr>
            <a:xfrm>
              <a:off x="4059268" y="2985053"/>
              <a:ext cx="611970" cy="455965"/>
            </a:xfrm>
            <a:prstGeom prst="rect">
              <a:avLst/>
            </a:prstGeom>
            <a:noFill/>
          </p:spPr>
          <p:txBody>
            <a:bodyPr wrap="square" rtlCol="0">
              <a:spAutoFit/>
            </a:bodyPr>
            <a:lstStyle/>
            <a:p>
              <a:pPr algn="ctr"/>
              <a:r>
                <a:rPr lang="fr-FR" b="1" dirty="0">
                  <a:solidFill>
                    <a:srgbClr val="002060"/>
                  </a:solidFill>
                </a:rPr>
                <a:t>(b)</a:t>
              </a:r>
            </a:p>
          </p:txBody>
        </p:sp>
        <p:sp>
          <p:nvSpPr>
            <p:cNvPr id="22" name="ZoneTexte 21">
              <a:extLst>
                <a:ext uri="{FF2B5EF4-FFF2-40B4-BE49-F238E27FC236}">
                  <a16:creationId xmlns:a16="http://schemas.microsoft.com/office/drawing/2014/main" id="{D5844596-2B82-3BF3-C1D7-BB55F776A4F5}"/>
                </a:ext>
              </a:extLst>
            </p:cNvPr>
            <p:cNvSpPr txBox="1"/>
            <p:nvPr/>
          </p:nvSpPr>
          <p:spPr>
            <a:xfrm>
              <a:off x="6826420" y="2985053"/>
              <a:ext cx="611970" cy="455965"/>
            </a:xfrm>
            <a:prstGeom prst="rect">
              <a:avLst/>
            </a:prstGeom>
            <a:noFill/>
          </p:spPr>
          <p:txBody>
            <a:bodyPr wrap="square" rtlCol="0">
              <a:spAutoFit/>
            </a:bodyPr>
            <a:lstStyle/>
            <a:p>
              <a:pPr algn="ctr"/>
              <a:r>
                <a:rPr lang="fr-FR" b="1" dirty="0">
                  <a:solidFill>
                    <a:srgbClr val="002060"/>
                  </a:solidFill>
                </a:rPr>
                <a:t>(c)</a:t>
              </a:r>
            </a:p>
          </p:txBody>
        </p:sp>
        <p:sp>
          <p:nvSpPr>
            <p:cNvPr id="23" name="ZoneTexte 22">
              <a:extLst>
                <a:ext uri="{FF2B5EF4-FFF2-40B4-BE49-F238E27FC236}">
                  <a16:creationId xmlns:a16="http://schemas.microsoft.com/office/drawing/2014/main" id="{A03A42BB-9731-7FCB-101B-FADD54B9EBEE}"/>
                </a:ext>
              </a:extLst>
            </p:cNvPr>
            <p:cNvSpPr txBox="1"/>
            <p:nvPr/>
          </p:nvSpPr>
          <p:spPr>
            <a:xfrm>
              <a:off x="5291277" y="5080913"/>
              <a:ext cx="611970" cy="455965"/>
            </a:xfrm>
            <a:prstGeom prst="rect">
              <a:avLst/>
            </a:prstGeom>
            <a:noFill/>
          </p:spPr>
          <p:txBody>
            <a:bodyPr wrap="square" rtlCol="0">
              <a:spAutoFit/>
            </a:bodyPr>
            <a:lstStyle/>
            <a:p>
              <a:pPr algn="ctr"/>
              <a:r>
                <a:rPr lang="fr-FR" b="1" dirty="0">
                  <a:solidFill>
                    <a:srgbClr val="002060"/>
                  </a:solidFill>
                </a:rPr>
                <a:t>(e)</a:t>
              </a:r>
            </a:p>
          </p:txBody>
        </p:sp>
      </p:grpSp>
      <p:sp>
        <p:nvSpPr>
          <p:cNvPr id="24" name="Rectangle : coins arrondis 23">
            <a:extLst>
              <a:ext uri="{FF2B5EF4-FFF2-40B4-BE49-F238E27FC236}">
                <a16:creationId xmlns:a16="http://schemas.microsoft.com/office/drawing/2014/main" id="{12185C77-F572-AD22-38A7-FE91864FAFA3}"/>
              </a:ext>
            </a:extLst>
          </p:cNvPr>
          <p:cNvSpPr/>
          <p:nvPr/>
        </p:nvSpPr>
        <p:spPr>
          <a:xfrm>
            <a:off x="345591" y="282716"/>
            <a:ext cx="11618369" cy="606489"/>
          </a:xfrm>
          <a:prstGeom prst="roundRect">
            <a:avLst/>
          </a:prstGeom>
          <a:solidFill>
            <a:srgbClr val="00B0F0"/>
          </a:solidFill>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i="1" dirty="0">
                <a:solidFill>
                  <a:schemeClr val="tx1"/>
                </a:solidFill>
              </a:rPr>
              <a:t>HETEROGENEITE DE LA RN4</a:t>
            </a:r>
          </a:p>
        </p:txBody>
      </p:sp>
      <p:sp>
        <p:nvSpPr>
          <p:cNvPr id="2" name="Rectangle à coins arrondis 6">
            <a:extLst>
              <a:ext uri="{FF2B5EF4-FFF2-40B4-BE49-F238E27FC236}">
                <a16:creationId xmlns:a16="http://schemas.microsoft.com/office/drawing/2014/main" id="{F7CA3C3F-EC17-5A19-1015-76D191E05B91}"/>
              </a:ext>
            </a:extLst>
          </p:cNvPr>
          <p:cNvSpPr/>
          <p:nvPr/>
        </p:nvSpPr>
        <p:spPr>
          <a:xfrm>
            <a:off x="10402610" y="1421263"/>
            <a:ext cx="1561350" cy="606732"/>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fr-FR" sz="1000" b="1" dirty="0">
                <a:solidFill>
                  <a:srgbClr val="002060"/>
                </a:solidFill>
                <a:latin typeface="+mj-lt"/>
                <a:cs typeface="Times New Roman" panose="02020603050405020304" pitchFamily="18" charset="0"/>
              </a:rPr>
              <a:t>Contexte général </a:t>
            </a:r>
          </a:p>
          <a:p>
            <a:pPr algn="ctr"/>
            <a:r>
              <a:rPr lang="fr-FR" sz="1000" b="1" dirty="0">
                <a:solidFill>
                  <a:srgbClr val="002060"/>
                </a:solidFill>
                <a:latin typeface="+mj-lt"/>
                <a:cs typeface="Times New Roman" panose="02020603050405020304" pitchFamily="18" charset="0"/>
              </a:rPr>
              <a:t>et Problématique</a:t>
            </a:r>
          </a:p>
        </p:txBody>
      </p:sp>
      <p:sp>
        <p:nvSpPr>
          <p:cNvPr id="3" name="Rectangle à coins arrondis 7">
            <a:extLst>
              <a:ext uri="{FF2B5EF4-FFF2-40B4-BE49-F238E27FC236}">
                <a16:creationId xmlns:a16="http://schemas.microsoft.com/office/drawing/2014/main" id="{AC363C99-9E88-829F-45CC-9E874497BCCE}"/>
              </a:ext>
            </a:extLst>
          </p:cNvPr>
          <p:cNvSpPr/>
          <p:nvPr/>
        </p:nvSpPr>
        <p:spPr>
          <a:xfrm>
            <a:off x="10426822" y="2164817"/>
            <a:ext cx="1561350" cy="595978"/>
          </a:xfrm>
          <a:prstGeom prst="roundRect">
            <a:avLst/>
          </a:prstGeom>
          <a:solidFill>
            <a:srgbClr val="FFFF00"/>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cs typeface="Times New Roman" panose="02020603050405020304" pitchFamily="18" charset="0"/>
              </a:rPr>
              <a:t>Présentation</a:t>
            </a:r>
            <a:r>
              <a:rPr lang="fr-FR" sz="1000" b="1" dirty="0">
                <a:solidFill>
                  <a:srgbClr val="002060"/>
                </a:solidFill>
                <a:latin typeface="+mj-lt"/>
                <a:cs typeface="Times New Roman" panose="02020603050405020304" pitchFamily="18" charset="0"/>
              </a:rPr>
              <a:t> des </a:t>
            </a:r>
          </a:p>
          <a:p>
            <a:pPr algn="ctr"/>
            <a:r>
              <a:rPr lang="fr-FR" sz="1000" b="1" dirty="0">
                <a:solidFill>
                  <a:srgbClr val="002060"/>
                </a:solidFill>
                <a:latin typeface="+mj-lt"/>
                <a:cs typeface="Times New Roman" panose="02020603050405020304" pitchFamily="18" charset="0"/>
              </a:rPr>
              <a:t>Données</a:t>
            </a:r>
          </a:p>
        </p:txBody>
      </p:sp>
      <p:sp>
        <p:nvSpPr>
          <p:cNvPr id="4" name="Rectangle à coins arrondis 8">
            <a:extLst>
              <a:ext uri="{FF2B5EF4-FFF2-40B4-BE49-F238E27FC236}">
                <a16:creationId xmlns:a16="http://schemas.microsoft.com/office/drawing/2014/main" id="{9B23AE0E-B472-75C3-F0F9-97F663167FD0}"/>
              </a:ext>
            </a:extLst>
          </p:cNvPr>
          <p:cNvSpPr/>
          <p:nvPr/>
        </p:nvSpPr>
        <p:spPr>
          <a:xfrm>
            <a:off x="10426822" y="2905237"/>
            <a:ext cx="1537138" cy="6261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rPr>
              <a:t>Fusion des données</a:t>
            </a:r>
          </a:p>
        </p:txBody>
      </p:sp>
      <p:sp>
        <p:nvSpPr>
          <p:cNvPr id="5" name="Rectangle à coins arrondis 10">
            <a:extLst>
              <a:ext uri="{FF2B5EF4-FFF2-40B4-BE49-F238E27FC236}">
                <a16:creationId xmlns:a16="http://schemas.microsoft.com/office/drawing/2014/main" id="{08AE5D80-E5D3-592B-3DB9-933D6EFA658C}"/>
              </a:ext>
            </a:extLst>
          </p:cNvPr>
          <p:cNvSpPr/>
          <p:nvPr/>
        </p:nvSpPr>
        <p:spPr>
          <a:xfrm>
            <a:off x="10434439" y="3669257"/>
            <a:ext cx="1537138" cy="5795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980" b="1" dirty="0">
                <a:solidFill>
                  <a:srgbClr val="002060"/>
                </a:solidFill>
                <a:latin typeface="+mj-lt"/>
                <a:cs typeface="Times New Roman" panose="02020603050405020304" pitchFamily="18" charset="0"/>
              </a:rPr>
              <a:t>Analyse statistique de </a:t>
            </a:r>
          </a:p>
          <a:p>
            <a:pPr algn="ctr"/>
            <a:r>
              <a:rPr lang="fr-FR" sz="980" b="1" dirty="0">
                <a:solidFill>
                  <a:srgbClr val="002060"/>
                </a:solidFill>
                <a:latin typeface="+mj-lt"/>
                <a:cs typeface="Times New Roman" panose="02020603050405020304" pitchFamily="18" charset="0"/>
              </a:rPr>
              <a:t>La base fusionnée</a:t>
            </a:r>
          </a:p>
        </p:txBody>
      </p:sp>
      <p:sp>
        <p:nvSpPr>
          <p:cNvPr id="6" name="Rectangle à coins arrondis 19">
            <a:extLst>
              <a:ext uri="{FF2B5EF4-FFF2-40B4-BE49-F238E27FC236}">
                <a16:creationId xmlns:a16="http://schemas.microsoft.com/office/drawing/2014/main" id="{96271A99-597F-C754-29DF-E99D0B5024F5}"/>
              </a:ext>
            </a:extLst>
          </p:cNvPr>
          <p:cNvSpPr/>
          <p:nvPr/>
        </p:nvSpPr>
        <p:spPr>
          <a:xfrm>
            <a:off x="10434174" y="4398949"/>
            <a:ext cx="1529786" cy="59166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fr-FR" sz="1000" b="1" dirty="0">
                <a:solidFill>
                  <a:srgbClr val="002060"/>
                </a:solidFill>
                <a:latin typeface="+mj-lt"/>
                <a:cs typeface="Times New Roman" panose="02020603050405020304" pitchFamily="18" charset="0"/>
              </a:rPr>
              <a:t>Conclusion et Perspectives</a:t>
            </a:r>
          </a:p>
        </p:txBody>
      </p:sp>
      <p:sp>
        <p:nvSpPr>
          <p:cNvPr id="7" name="Flèche vers le bas 29">
            <a:extLst>
              <a:ext uri="{FF2B5EF4-FFF2-40B4-BE49-F238E27FC236}">
                <a16:creationId xmlns:a16="http://schemas.microsoft.com/office/drawing/2014/main" id="{2EDD91A1-35DF-B137-873C-127C11F8E3C6}"/>
              </a:ext>
            </a:extLst>
          </p:cNvPr>
          <p:cNvSpPr/>
          <p:nvPr/>
        </p:nvSpPr>
        <p:spPr>
          <a:xfrm>
            <a:off x="11145858" y="2038524"/>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e bas 30">
            <a:extLst>
              <a:ext uri="{FF2B5EF4-FFF2-40B4-BE49-F238E27FC236}">
                <a16:creationId xmlns:a16="http://schemas.microsoft.com/office/drawing/2014/main" id="{22311147-4E82-D7CD-C3A1-5AF76EC9FFC8}"/>
              </a:ext>
            </a:extLst>
          </p:cNvPr>
          <p:cNvSpPr/>
          <p:nvPr/>
        </p:nvSpPr>
        <p:spPr>
          <a:xfrm>
            <a:off x="11138238" y="4264555"/>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vers le bas 31">
            <a:extLst>
              <a:ext uri="{FF2B5EF4-FFF2-40B4-BE49-F238E27FC236}">
                <a16:creationId xmlns:a16="http://schemas.microsoft.com/office/drawing/2014/main" id="{C9AF8852-379E-F127-B8C1-C66BCC01FE51}"/>
              </a:ext>
            </a:extLst>
          </p:cNvPr>
          <p:cNvSpPr/>
          <p:nvPr/>
        </p:nvSpPr>
        <p:spPr>
          <a:xfrm>
            <a:off x="11138238" y="2777664"/>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bas 33">
            <a:extLst>
              <a:ext uri="{FF2B5EF4-FFF2-40B4-BE49-F238E27FC236}">
                <a16:creationId xmlns:a16="http://schemas.microsoft.com/office/drawing/2014/main" id="{93EB1DCC-2870-D3A4-4658-BC7C7E9522B9}"/>
              </a:ext>
            </a:extLst>
          </p:cNvPr>
          <p:cNvSpPr/>
          <p:nvPr/>
        </p:nvSpPr>
        <p:spPr>
          <a:xfrm>
            <a:off x="11145858" y="3542964"/>
            <a:ext cx="114300" cy="12629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6719791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9563</TotalTime>
  <Words>4535</Words>
  <Application>Microsoft Office PowerPoint</Application>
  <PresentationFormat>Grand écran</PresentationFormat>
  <Paragraphs>928</Paragraphs>
  <Slides>47</Slides>
  <Notes>2</Notes>
  <HiddenSlides>1</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47</vt:i4>
      </vt:variant>
    </vt:vector>
  </HeadingPairs>
  <TitlesOfParts>
    <vt:vector size="60" baseType="lpstr">
      <vt:lpstr>Arial</vt:lpstr>
      <vt:lpstr>Calibri</vt:lpstr>
      <vt:lpstr>Calibri Light</vt:lpstr>
      <vt:lpstr>Cambria Math</vt:lpstr>
      <vt:lpstr>CenturySchL-Ital</vt:lpstr>
      <vt:lpstr>CenturySchL-Roma</vt:lpstr>
      <vt:lpstr>CMSY10</vt:lpstr>
      <vt:lpstr>Rubik</vt:lpstr>
      <vt:lpstr>Times New Roman</vt:lpstr>
      <vt:lpstr>Tt_normsregular</vt:lpstr>
      <vt:lpstr>Verdana</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taha.elgharbi100@outlook.com</dc:creator>
  <cp:lastModifiedBy>taha.elgharbi100@outlook.com</cp:lastModifiedBy>
  <cp:revision>282</cp:revision>
  <dcterms:created xsi:type="dcterms:W3CDTF">2022-10-26T08:59:28Z</dcterms:created>
  <dcterms:modified xsi:type="dcterms:W3CDTF">2022-12-01T12:28:06Z</dcterms:modified>
</cp:coreProperties>
</file>